
<file path=[Content_Types].xml><?xml version="1.0" encoding="utf-8"?>
<Types xmlns="http://schemas.openxmlformats.org/package/2006/content-types">
  <Override PartName="/ppt/slides/slide29.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drawing7.xml" ContentType="application/vnd.ms-office.drawingml.diagramDrawing+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diagrams/layout13.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diagrams/quickStyle7.xml" ContentType="application/vnd.openxmlformats-officedocument.drawingml.diagramStyle+xml"/>
  <Override PartName="/ppt/diagrams/drawing10.xml" ContentType="application/vnd.ms-office.drawingml.diagramDrawing+xml"/>
  <Override PartName="/ppt/diagrams/layout11.xml" ContentType="application/vnd.openxmlformats-officedocument.drawingml.diagramLayout+xml"/>
  <Override PartName="/ppt/diagrams/colors1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diagrams/colors1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diagrams/colors10.xml" ContentType="application/vnd.openxmlformats-officedocument.drawingml.diagramColors+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diagrams/quickStyle12.xml" ContentType="application/vnd.openxmlformats-officedocument.drawingml.diagramStyle+xml"/>
  <Override PartName="/ppt/diagrams/drawing13.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diagrams/layout14.xml" ContentType="application/vnd.openxmlformats-officedocument.drawingml.diagramLayout+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ppt/diagrams/layout12.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38"/>
  </p:notesMasterIdLst>
  <p:sldIdLst>
    <p:sldId id="256" r:id="rId2"/>
    <p:sldId id="260" r:id="rId3"/>
    <p:sldId id="279" r:id="rId4"/>
    <p:sldId id="280" r:id="rId5"/>
    <p:sldId id="292" r:id="rId6"/>
    <p:sldId id="281" r:id="rId7"/>
    <p:sldId id="282" r:id="rId8"/>
    <p:sldId id="293" r:id="rId9"/>
    <p:sldId id="283" r:id="rId10"/>
    <p:sldId id="284" r:id="rId11"/>
    <p:sldId id="295" r:id="rId12"/>
    <p:sldId id="285" r:id="rId13"/>
    <p:sldId id="287" r:id="rId14"/>
    <p:sldId id="294" r:id="rId15"/>
    <p:sldId id="286" r:id="rId16"/>
    <p:sldId id="288" r:id="rId17"/>
    <p:sldId id="269" r:id="rId18"/>
    <p:sldId id="270" r:id="rId19"/>
    <p:sldId id="271" r:id="rId20"/>
    <p:sldId id="272" r:id="rId21"/>
    <p:sldId id="273" r:id="rId22"/>
    <p:sldId id="276" r:id="rId23"/>
    <p:sldId id="277" r:id="rId24"/>
    <p:sldId id="259" r:id="rId25"/>
    <p:sldId id="258" r:id="rId26"/>
    <p:sldId id="264" r:id="rId27"/>
    <p:sldId id="275" r:id="rId28"/>
    <p:sldId id="266" r:id="rId29"/>
    <p:sldId id="265" r:id="rId30"/>
    <p:sldId id="267" r:id="rId31"/>
    <p:sldId id="268" r:id="rId32"/>
    <p:sldId id="278" r:id="rId33"/>
    <p:sldId id="261" r:id="rId34"/>
    <p:sldId id="262" r:id="rId35"/>
    <p:sldId id="263" r:id="rId36"/>
    <p:sldId id="291" r:id="rId37"/>
  </p:sldIdLst>
  <p:sldSz cx="12192000" cy="6858000"/>
  <p:notesSz cx="6858000" cy="9144000"/>
  <p:embeddedFontLst>
    <p:embeddedFont>
      <p:font typeface="B Nazanin" pitchFamily="2" charset="-78"/>
      <p:regular r:id="rId39"/>
      <p:bold r:id="rId40"/>
    </p:embeddedFont>
    <p:embeddedFont>
      <p:font typeface="B Titr" pitchFamily="2" charset="-78"/>
      <p:bold r:id="rId41"/>
    </p:embeddedFont>
    <p:embeddedFont>
      <p:font typeface="Calibri" pitchFamily="34" charset="0"/>
      <p:regular r:id="rId42"/>
      <p:bold r:id="rId43"/>
      <p:italic r:id="rId44"/>
      <p:boldItalic r:id="rId45"/>
    </p:embeddedFont>
    <p:embeddedFont>
      <p:font typeface="Gill Sans MT" pitchFamily="34" charset="0"/>
      <p:regular r:id="rId46"/>
      <p:bold r:id="rId47"/>
      <p:italic r:id="rId48"/>
      <p:boldItalic r:id="rId4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D4BC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57" autoAdjust="0"/>
    <p:restoredTop sz="94660"/>
  </p:normalViewPr>
  <p:slideViewPr>
    <p:cSldViewPr snapToGrid="0">
      <p:cViewPr varScale="1">
        <p:scale>
          <a:sx n="60" d="100"/>
          <a:sy n="60" d="100"/>
        </p:scale>
        <p:origin x="-108" y="-32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40C051-275A-4703-91E3-0428E39998DF}" type="doc">
      <dgm:prSet loTypeId="urn:microsoft.com/office/officeart/2005/8/layout/target3" loCatId="list" qsTypeId="urn:microsoft.com/office/officeart/2005/8/quickstyle/simple5" qsCatId="simple" csTypeId="urn:microsoft.com/office/officeart/2005/8/colors/colorful2" csCatId="colorful" phldr="1"/>
      <dgm:spPr/>
      <dgm:t>
        <a:bodyPr/>
        <a:lstStyle/>
        <a:p>
          <a:pPr rtl="1"/>
          <a:endParaRPr lang="fa-IR"/>
        </a:p>
      </dgm:t>
    </dgm:pt>
    <dgm:pt modelId="{3F428AD8-0F19-451A-8244-924F953610CF}">
      <dgm:prSet phldrT="[Text]" custT="1"/>
      <dgm:spPr/>
      <dgm:t>
        <a:bodyPr/>
        <a:lstStyle/>
        <a:p>
          <a:pPr rtl="1"/>
          <a:r>
            <a:rPr lang="fa-IR" sz="2000" b="1"/>
            <a:t>تعادل دمایی نقطه عطفی در مراقبت از نوزادان است. این مسئله به خوبی شناخته شده است که گرم نگه‌داشتن نوزادان یک عامل کلیدی در بقای نوزادان بیمار است. </a:t>
          </a:r>
        </a:p>
      </dgm:t>
    </dgm:pt>
    <dgm:pt modelId="{C276E351-7ED5-4BB7-A33E-24F7AC8A5AEC}" type="parTrans" cxnId="{9B70B144-44D7-419D-BC77-9EC0647E7E96}">
      <dgm:prSet/>
      <dgm:spPr/>
      <dgm:t>
        <a:bodyPr/>
        <a:lstStyle/>
        <a:p>
          <a:pPr rtl="1"/>
          <a:endParaRPr lang="fa-IR" sz="2400" b="1"/>
        </a:p>
      </dgm:t>
    </dgm:pt>
    <dgm:pt modelId="{B42EA1F7-01F9-4B38-B0B5-D7DAF6EE40A1}" type="sibTrans" cxnId="{9B70B144-44D7-419D-BC77-9EC0647E7E96}">
      <dgm:prSet/>
      <dgm:spPr/>
      <dgm:t>
        <a:bodyPr/>
        <a:lstStyle/>
        <a:p>
          <a:pPr rtl="1"/>
          <a:endParaRPr lang="fa-IR" sz="2400" b="1"/>
        </a:p>
      </dgm:t>
    </dgm:pt>
    <dgm:pt modelId="{3031B426-91AC-4BFB-9A00-9D5A94981F9B}">
      <dgm:prSet custT="1"/>
      <dgm:spPr/>
      <dgm:t>
        <a:bodyPr/>
        <a:lstStyle/>
        <a:p>
          <a:pPr rtl="1"/>
          <a:r>
            <a:rPr lang="fa-IR" sz="2000" b="1"/>
            <a:t>بدون مراقبت دمایی، یک نوزاد ۵ کیلوگرمی ترم ممکن است به سرعت هایپوترمیک شده که این مسئله موجب افزایش نیاز نوزاد به تولید گرمایش درونی و مواجه با استرس عدم ثبات قلبی تنفسی و شکست در تغذیه وی گردد. </a:t>
          </a:r>
          <a:endParaRPr lang="fa-IR" sz="2000" b="1" dirty="0"/>
        </a:p>
      </dgm:t>
    </dgm:pt>
    <dgm:pt modelId="{BBA00904-606F-497D-B672-9AB165EBA307}" type="parTrans" cxnId="{C11E0904-3E1A-4E9E-84DF-784B3A85C969}">
      <dgm:prSet/>
      <dgm:spPr/>
      <dgm:t>
        <a:bodyPr/>
        <a:lstStyle/>
        <a:p>
          <a:pPr rtl="1"/>
          <a:endParaRPr lang="fa-IR" sz="2400" b="1"/>
        </a:p>
      </dgm:t>
    </dgm:pt>
    <dgm:pt modelId="{F3CDC1DE-6548-45A7-8BE6-8E6D4EF16905}" type="sibTrans" cxnId="{C11E0904-3E1A-4E9E-84DF-784B3A85C969}">
      <dgm:prSet/>
      <dgm:spPr/>
      <dgm:t>
        <a:bodyPr/>
        <a:lstStyle/>
        <a:p>
          <a:pPr rtl="1"/>
          <a:endParaRPr lang="fa-IR" sz="2400" b="1"/>
        </a:p>
      </dgm:t>
    </dgm:pt>
    <dgm:pt modelId="{331603C1-DA1F-4253-98A5-C12F5256C485}">
      <dgm:prSet custT="1"/>
      <dgm:spPr/>
      <dgm:t>
        <a:bodyPr/>
        <a:lstStyle/>
        <a:p>
          <a:pPr rtl="1"/>
          <a:r>
            <a:rPr lang="fa-IR" sz="2000" b="1" dirty="0"/>
            <a:t>از سوی دیگر با استفاده از </a:t>
          </a:r>
          <a:r>
            <a:rPr lang="fa-IR" sz="2000" b="1" dirty="0" err="1"/>
            <a:t>آماده‌سازی</a:t>
          </a:r>
          <a:r>
            <a:rPr lang="fa-IR" sz="2000" b="1" dirty="0"/>
            <a:t> کافی، تجهیزات و آموزش صحیح، دمای بدن یک نوزاد ۵۰۰ گرمی می‌تواند در </a:t>
          </a:r>
          <a:r>
            <a:rPr lang="fa-IR" sz="2000" b="1" dirty="0" err="1"/>
            <a:t>محدوده‌ی</a:t>
          </a:r>
          <a:r>
            <a:rPr lang="fa-IR" sz="2000" b="1" dirty="0"/>
            <a:t> نرمال حفظ شود که این خود موجب گذر </a:t>
          </a:r>
          <a:r>
            <a:rPr lang="fa-IR" sz="2000" b="1" dirty="0" err="1"/>
            <a:t>موفقیت‌آمیز</a:t>
          </a:r>
          <a:r>
            <a:rPr lang="fa-IR" sz="2000" b="1" dirty="0"/>
            <a:t> وی به زندگی خارج رحمی می‌گردد.</a:t>
          </a:r>
          <a:endParaRPr lang="en-US" sz="2000" b="1" dirty="0"/>
        </a:p>
      </dgm:t>
    </dgm:pt>
    <dgm:pt modelId="{1ACE54EE-E041-48EE-A6BC-BA12FE45CD92}" type="parTrans" cxnId="{682D1560-0AC3-4079-B331-FD76523C49C0}">
      <dgm:prSet/>
      <dgm:spPr/>
      <dgm:t>
        <a:bodyPr/>
        <a:lstStyle/>
        <a:p>
          <a:pPr rtl="1"/>
          <a:endParaRPr lang="fa-IR" sz="2400" b="1"/>
        </a:p>
      </dgm:t>
    </dgm:pt>
    <dgm:pt modelId="{C014F9E9-5F26-4C49-A4A8-1AFFC7074B5D}" type="sibTrans" cxnId="{682D1560-0AC3-4079-B331-FD76523C49C0}">
      <dgm:prSet/>
      <dgm:spPr/>
      <dgm:t>
        <a:bodyPr/>
        <a:lstStyle/>
        <a:p>
          <a:pPr rtl="1"/>
          <a:endParaRPr lang="fa-IR" sz="2400" b="1"/>
        </a:p>
      </dgm:t>
    </dgm:pt>
    <dgm:pt modelId="{A87C0DCC-EAF8-402F-87FA-6A81F4531C46}">
      <dgm:prSet custT="1"/>
      <dgm:spPr/>
      <dgm:t>
        <a:bodyPr/>
        <a:lstStyle/>
        <a:p>
          <a:pPr rtl="1"/>
          <a:r>
            <a:rPr lang="en-US" sz="2000" b="1"/>
            <a:t>In general, adequate thermal management depends at least as much on </a:t>
          </a:r>
          <a:r>
            <a:rPr lang="en-US" sz="2000" b="1">
              <a:solidFill>
                <a:srgbClr val="FF0000"/>
              </a:solidFill>
            </a:rPr>
            <a:t>sound knowledge </a:t>
          </a:r>
          <a:r>
            <a:rPr lang="en-US" sz="2000" b="1"/>
            <a:t>as on the use of </a:t>
          </a:r>
          <a:r>
            <a:rPr lang="en-US" sz="2000" b="1">
              <a:solidFill>
                <a:srgbClr val="FF0000"/>
              </a:solidFill>
            </a:rPr>
            <a:t>high-tech devices </a:t>
          </a:r>
          <a:r>
            <a:rPr lang="en-US" sz="2000" b="1"/>
            <a:t>such as incubators and radiant warmer</a:t>
          </a:r>
          <a:r>
            <a:rPr lang="fa-IR" sz="2000" b="1"/>
            <a:t>.</a:t>
          </a:r>
          <a:endParaRPr lang="en-US" sz="2000" b="1" dirty="0"/>
        </a:p>
      </dgm:t>
    </dgm:pt>
    <dgm:pt modelId="{B467E37A-2999-4505-B290-5F0EA2BC9703}" type="parTrans" cxnId="{C570DED5-DEA7-4471-9F1F-B106756ABE40}">
      <dgm:prSet/>
      <dgm:spPr/>
      <dgm:t>
        <a:bodyPr/>
        <a:lstStyle/>
        <a:p>
          <a:pPr rtl="1"/>
          <a:endParaRPr lang="fa-IR" sz="2400" b="1"/>
        </a:p>
      </dgm:t>
    </dgm:pt>
    <dgm:pt modelId="{C6F3872B-0A1A-454B-BB62-D21B35E2AC06}" type="sibTrans" cxnId="{C570DED5-DEA7-4471-9F1F-B106756ABE40}">
      <dgm:prSet/>
      <dgm:spPr/>
      <dgm:t>
        <a:bodyPr/>
        <a:lstStyle/>
        <a:p>
          <a:pPr rtl="1"/>
          <a:endParaRPr lang="fa-IR" sz="2400" b="1"/>
        </a:p>
      </dgm:t>
    </dgm:pt>
    <dgm:pt modelId="{E208B64B-72B7-4BF9-A17E-2EEF68532AAD}" type="pres">
      <dgm:prSet presAssocID="{6340C051-275A-4703-91E3-0428E39998DF}" presName="Name0" presStyleCnt="0">
        <dgm:presLayoutVars>
          <dgm:chMax val="7"/>
          <dgm:dir val="rev"/>
          <dgm:animLvl val="lvl"/>
          <dgm:resizeHandles val="exact"/>
        </dgm:presLayoutVars>
      </dgm:prSet>
      <dgm:spPr/>
      <dgm:t>
        <a:bodyPr/>
        <a:lstStyle/>
        <a:p>
          <a:endParaRPr lang="en-US"/>
        </a:p>
      </dgm:t>
    </dgm:pt>
    <dgm:pt modelId="{43769ED1-EF51-414C-A8E6-F0463B1387EC}" type="pres">
      <dgm:prSet presAssocID="{3F428AD8-0F19-451A-8244-924F953610CF}" presName="circle1" presStyleLbl="node1" presStyleIdx="0" presStyleCnt="4"/>
      <dgm:spPr/>
    </dgm:pt>
    <dgm:pt modelId="{4EB77D53-246D-4215-A509-784B79716FBB}" type="pres">
      <dgm:prSet presAssocID="{3F428AD8-0F19-451A-8244-924F953610CF}" presName="space" presStyleCnt="0"/>
      <dgm:spPr/>
    </dgm:pt>
    <dgm:pt modelId="{30631BC4-474B-46AC-A8AB-474F8EF62E2C}" type="pres">
      <dgm:prSet presAssocID="{3F428AD8-0F19-451A-8244-924F953610CF}" presName="rect1" presStyleLbl="alignAcc1" presStyleIdx="0" presStyleCnt="4"/>
      <dgm:spPr/>
      <dgm:t>
        <a:bodyPr/>
        <a:lstStyle/>
        <a:p>
          <a:endParaRPr lang="en-US"/>
        </a:p>
      </dgm:t>
    </dgm:pt>
    <dgm:pt modelId="{FC87F09E-9245-447F-AFC7-D6008165AF86}" type="pres">
      <dgm:prSet presAssocID="{3031B426-91AC-4BFB-9A00-9D5A94981F9B}" presName="vertSpace2" presStyleLbl="node1" presStyleIdx="0" presStyleCnt="4"/>
      <dgm:spPr/>
    </dgm:pt>
    <dgm:pt modelId="{0FA9FF0A-6A96-47FE-975D-8CF6EC672943}" type="pres">
      <dgm:prSet presAssocID="{3031B426-91AC-4BFB-9A00-9D5A94981F9B}" presName="circle2" presStyleLbl="node1" presStyleIdx="1" presStyleCnt="4"/>
      <dgm:spPr/>
    </dgm:pt>
    <dgm:pt modelId="{8DB2A45E-40F5-4652-BCED-661140A59F41}" type="pres">
      <dgm:prSet presAssocID="{3031B426-91AC-4BFB-9A00-9D5A94981F9B}" presName="rect2" presStyleLbl="alignAcc1" presStyleIdx="1" presStyleCnt="4"/>
      <dgm:spPr/>
      <dgm:t>
        <a:bodyPr/>
        <a:lstStyle/>
        <a:p>
          <a:endParaRPr lang="en-US"/>
        </a:p>
      </dgm:t>
    </dgm:pt>
    <dgm:pt modelId="{D2D4D70F-AFEB-4908-BC09-85811F88F455}" type="pres">
      <dgm:prSet presAssocID="{331603C1-DA1F-4253-98A5-C12F5256C485}" presName="vertSpace3" presStyleLbl="node1" presStyleIdx="1" presStyleCnt="4"/>
      <dgm:spPr/>
    </dgm:pt>
    <dgm:pt modelId="{1B8E1501-F3DE-4770-992A-46C0531DA531}" type="pres">
      <dgm:prSet presAssocID="{331603C1-DA1F-4253-98A5-C12F5256C485}" presName="circle3" presStyleLbl="node1" presStyleIdx="2" presStyleCnt="4"/>
      <dgm:spPr/>
    </dgm:pt>
    <dgm:pt modelId="{37FF4D89-E9A8-43BE-BA2D-77F06A7B79A9}" type="pres">
      <dgm:prSet presAssocID="{331603C1-DA1F-4253-98A5-C12F5256C485}" presName="rect3" presStyleLbl="alignAcc1" presStyleIdx="2" presStyleCnt="4"/>
      <dgm:spPr/>
      <dgm:t>
        <a:bodyPr/>
        <a:lstStyle/>
        <a:p>
          <a:endParaRPr lang="en-US"/>
        </a:p>
      </dgm:t>
    </dgm:pt>
    <dgm:pt modelId="{D1B41974-2B89-4431-BE52-6DE32D6F625D}" type="pres">
      <dgm:prSet presAssocID="{A87C0DCC-EAF8-402F-87FA-6A81F4531C46}" presName="vertSpace4" presStyleLbl="node1" presStyleIdx="2" presStyleCnt="4"/>
      <dgm:spPr/>
    </dgm:pt>
    <dgm:pt modelId="{92BF5C64-4570-493A-B367-203C1ABA1BBD}" type="pres">
      <dgm:prSet presAssocID="{A87C0DCC-EAF8-402F-87FA-6A81F4531C46}" presName="circle4" presStyleLbl="node1" presStyleIdx="3" presStyleCnt="4"/>
      <dgm:spPr/>
    </dgm:pt>
    <dgm:pt modelId="{FC6DCDAE-7F48-4DBB-8654-6FC7754E85F5}" type="pres">
      <dgm:prSet presAssocID="{A87C0DCC-EAF8-402F-87FA-6A81F4531C46}" presName="rect4" presStyleLbl="alignAcc1" presStyleIdx="3" presStyleCnt="4"/>
      <dgm:spPr/>
      <dgm:t>
        <a:bodyPr/>
        <a:lstStyle/>
        <a:p>
          <a:endParaRPr lang="en-US"/>
        </a:p>
      </dgm:t>
    </dgm:pt>
    <dgm:pt modelId="{92FC8A7F-DE22-46A1-966B-59595DEE546C}" type="pres">
      <dgm:prSet presAssocID="{3F428AD8-0F19-451A-8244-924F953610CF}" presName="rect1ParTxNoCh" presStyleLbl="alignAcc1" presStyleIdx="3" presStyleCnt="4">
        <dgm:presLayoutVars>
          <dgm:chMax val="1"/>
          <dgm:bulletEnabled val="1"/>
        </dgm:presLayoutVars>
      </dgm:prSet>
      <dgm:spPr/>
      <dgm:t>
        <a:bodyPr/>
        <a:lstStyle/>
        <a:p>
          <a:endParaRPr lang="en-US"/>
        </a:p>
      </dgm:t>
    </dgm:pt>
    <dgm:pt modelId="{01C5344F-CB15-4D7D-88F2-C3C426CFE46E}" type="pres">
      <dgm:prSet presAssocID="{3031B426-91AC-4BFB-9A00-9D5A94981F9B}" presName="rect2ParTxNoCh" presStyleLbl="alignAcc1" presStyleIdx="3" presStyleCnt="4">
        <dgm:presLayoutVars>
          <dgm:chMax val="1"/>
          <dgm:bulletEnabled val="1"/>
        </dgm:presLayoutVars>
      </dgm:prSet>
      <dgm:spPr/>
      <dgm:t>
        <a:bodyPr/>
        <a:lstStyle/>
        <a:p>
          <a:endParaRPr lang="en-US"/>
        </a:p>
      </dgm:t>
    </dgm:pt>
    <dgm:pt modelId="{FBF15961-1C5A-4164-A77B-FC0DCC8B6EBD}" type="pres">
      <dgm:prSet presAssocID="{331603C1-DA1F-4253-98A5-C12F5256C485}" presName="rect3ParTxNoCh" presStyleLbl="alignAcc1" presStyleIdx="3" presStyleCnt="4">
        <dgm:presLayoutVars>
          <dgm:chMax val="1"/>
          <dgm:bulletEnabled val="1"/>
        </dgm:presLayoutVars>
      </dgm:prSet>
      <dgm:spPr/>
      <dgm:t>
        <a:bodyPr/>
        <a:lstStyle/>
        <a:p>
          <a:endParaRPr lang="en-US"/>
        </a:p>
      </dgm:t>
    </dgm:pt>
    <dgm:pt modelId="{A47E628D-CD3E-4A9D-9FD9-1943BF9B375E}" type="pres">
      <dgm:prSet presAssocID="{A87C0DCC-EAF8-402F-87FA-6A81F4531C46}" presName="rect4ParTxNoCh" presStyleLbl="alignAcc1" presStyleIdx="3" presStyleCnt="4">
        <dgm:presLayoutVars>
          <dgm:chMax val="1"/>
          <dgm:bulletEnabled val="1"/>
        </dgm:presLayoutVars>
      </dgm:prSet>
      <dgm:spPr/>
      <dgm:t>
        <a:bodyPr/>
        <a:lstStyle/>
        <a:p>
          <a:endParaRPr lang="en-US"/>
        </a:p>
      </dgm:t>
    </dgm:pt>
  </dgm:ptLst>
  <dgm:cxnLst>
    <dgm:cxn modelId="{D6C650F8-179F-4299-B315-B4C279252D81}" type="presOf" srcId="{3F428AD8-0F19-451A-8244-924F953610CF}" destId="{30631BC4-474B-46AC-A8AB-474F8EF62E2C}" srcOrd="0" destOrd="0" presId="urn:microsoft.com/office/officeart/2005/8/layout/target3"/>
    <dgm:cxn modelId="{65166B2A-AFC6-41D2-9947-21010FBBDCDB}" type="presOf" srcId="{3031B426-91AC-4BFB-9A00-9D5A94981F9B}" destId="{8DB2A45E-40F5-4652-BCED-661140A59F41}" srcOrd="0" destOrd="0" presId="urn:microsoft.com/office/officeart/2005/8/layout/target3"/>
    <dgm:cxn modelId="{B2C4DE42-B272-42B3-97F0-AAC664329DD5}" type="presOf" srcId="{6340C051-275A-4703-91E3-0428E39998DF}" destId="{E208B64B-72B7-4BF9-A17E-2EEF68532AAD}" srcOrd="0" destOrd="0" presId="urn:microsoft.com/office/officeart/2005/8/layout/target3"/>
    <dgm:cxn modelId="{A49C28CF-186F-4AB7-89F8-BB1582E3F7FA}" type="presOf" srcId="{A87C0DCC-EAF8-402F-87FA-6A81F4531C46}" destId="{A47E628D-CD3E-4A9D-9FD9-1943BF9B375E}" srcOrd="1" destOrd="0" presId="urn:microsoft.com/office/officeart/2005/8/layout/target3"/>
    <dgm:cxn modelId="{30900AA0-F4D6-4583-8F9C-779ADFED9654}" type="presOf" srcId="{3F428AD8-0F19-451A-8244-924F953610CF}" destId="{92FC8A7F-DE22-46A1-966B-59595DEE546C}" srcOrd="1" destOrd="0" presId="urn:microsoft.com/office/officeart/2005/8/layout/target3"/>
    <dgm:cxn modelId="{36A2DCE0-A580-401F-8FD6-A90223772AC0}" type="presOf" srcId="{A87C0DCC-EAF8-402F-87FA-6A81F4531C46}" destId="{FC6DCDAE-7F48-4DBB-8654-6FC7754E85F5}" srcOrd="0" destOrd="0" presId="urn:microsoft.com/office/officeart/2005/8/layout/target3"/>
    <dgm:cxn modelId="{C570DED5-DEA7-4471-9F1F-B106756ABE40}" srcId="{6340C051-275A-4703-91E3-0428E39998DF}" destId="{A87C0DCC-EAF8-402F-87FA-6A81F4531C46}" srcOrd="3" destOrd="0" parTransId="{B467E37A-2999-4505-B290-5F0EA2BC9703}" sibTransId="{C6F3872B-0A1A-454B-BB62-D21B35E2AC06}"/>
    <dgm:cxn modelId="{9B70B144-44D7-419D-BC77-9EC0647E7E96}" srcId="{6340C051-275A-4703-91E3-0428E39998DF}" destId="{3F428AD8-0F19-451A-8244-924F953610CF}" srcOrd="0" destOrd="0" parTransId="{C276E351-7ED5-4BB7-A33E-24F7AC8A5AEC}" sibTransId="{B42EA1F7-01F9-4B38-B0B5-D7DAF6EE40A1}"/>
    <dgm:cxn modelId="{1AC67157-5737-4D48-99EC-C73FA6CD92C7}" type="presOf" srcId="{3031B426-91AC-4BFB-9A00-9D5A94981F9B}" destId="{01C5344F-CB15-4D7D-88F2-C3C426CFE46E}" srcOrd="1" destOrd="0" presId="urn:microsoft.com/office/officeart/2005/8/layout/target3"/>
    <dgm:cxn modelId="{C11E0904-3E1A-4E9E-84DF-784B3A85C969}" srcId="{6340C051-275A-4703-91E3-0428E39998DF}" destId="{3031B426-91AC-4BFB-9A00-9D5A94981F9B}" srcOrd="1" destOrd="0" parTransId="{BBA00904-606F-497D-B672-9AB165EBA307}" sibTransId="{F3CDC1DE-6548-45A7-8BE6-8E6D4EF16905}"/>
    <dgm:cxn modelId="{682D1560-0AC3-4079-B331-FD76523C49C0}" srcId="{6340C051-275A-4703-91E3-0428E39998DF}" destId="{331603C1-DA1F-4253-98A5-C12F5256C485}" srcOrd="2" destOrd="0" parTransId="{1ACE54EE-E041-48EE-A6BC-BA12FE45CD92}" sibTransId="{C014F9E9-5F26-4C49-A4A8-1AFFC7074B5D}"/>
    <dgm:cxn modelId="{BA5537BC-BE5E-42BE-A5E0-0A53B4275890}" type="presOf" srcId="{331603C1-DA1F-4253-98A5-C12F5256C485}" destId="{FBF15961-1C5A-4164-A77B-FC0DCC8B6EBD}" srcOrd="1" destOrd="0" presId="urn:microsoft.com/office/officeart/2005/8/layout/target3"/>
    <dgm:cxn modelId="{73BEDBD8-4B98-4206-A858-BD9CA3DE8C2F}" type="presOf" srcId="{331603C1-DA1F-4253-98A5-C12F5256C485}" destId="{37FF4D89-E9A8-43BE-BA2D-77F06A7B79A9}" srcOrd="0" destOrd="0" presId="urn:microsoft.com/office/officeart/2005/8/layout/target3"/>
    <dgm:cxn modelId="{A83552D8-9C61-4DAF-9861-33A3107D7854}" type="presParOf" srcId="{E208B64B-72B7-4BF9-A17E-2EEF68532AAD}" destId="{43769ED1-EF51-414C-A8E6-F0463B1387EC}" srcOrd="0" destOrd="0" presId="urn:microsoft.com/office/officeart/2005/8/layout/target3"/>
    <dgm:cxn modelId="{067DB9E4-BBB3-4FC0-AD13-9003A180B406}" type="presParOf" srcId="{E208B64B-72B7-4BF9-A17E-2EEF68532AAD}" destId="{4EB77D53-246D-4215-A509-784B79716FBB}" srcOrd="1" destOrd="0" presId="urn:microsoft.com/office/officeart/2005/8/layout/target3"/>
    <dgm:cxn modelId="{FFA861E4-46B1-4451-91B3-B55D78BA9C28}" type="presParOf" srcId="{E208B64B-72B7-4BF9-A17E-2EEF68532AAD}" destId="{30631BC4-474B-46AC-A8AB-474F8EF62E2C}" srcOrd="2" destOrd="0" presId="urn:microsoft.com/office/officeart/2005/8/layout/target3"/>
    <dgm:cxn modelId="{14B2EFFD-0ADE-4D74-BD67-330D9962082F}" type="presParOf" srcId="{E208B64B-72B7-4BF9-A17E-2EEF68532AAD}" destId="{FC87F09E-9245-447F-AFC7-D6008165AF86}" srcOrd="3" destOrd="0" presId="urn:microsoft.com/office/officeart/2005/8/layout/target3"/>
    <dgm:cxn modelId="{D3F98E55-1754-44E4-AE9A-FD532E3CA753}" type="presParOf" srcId="{E208B64B-72B7-4BF9-A17E-2EEF68532AAD}" destId="{0FA9FF0A-6A96-47FE-975D-8CF6EC672943}" srcOrd="4" destOrd="0" presId="urn:microsoft.com/office/officeart/2005/8/layout/target3"/>
    <dgm:cxn modelId="{BDECD68F-9AB0-4871-8877-FF08BCF1D691}" type="presParOf" srcId="{E208B64B-72B7-4BF9-A17E-2EEF68532AAD}" destId="{8DB2A45E-40F5-4652-BCED-661140A59F41}" srcOrd="5" destOrd="0" presId="urn:microsoft.com/office/officeart/2005/8/layout/target3"/>
    <dgm:cxn modelId="{9A426333-9553-46B6-A023-B67624D18E7D}" type="presParOf" srcId="{E208B64B-72B7-4BF9-A17E-2EEF68532AAD}" destId="{D2D4D70F-AFEB-4908-BC09-85811F88F455}" srcOrd="6" destOrd="0" presId="urn:microsoft.com/office/officeart/2005/8/layout/target3"/>
    <dgm:cxn modelId="{A05E1E8E-E955-4757-9FAE-70D0D9308EBF}" type="presParOf" srcId="{E208B64B-72B7-4BF9-A17E-2EEF68532AAD}" destId="{1B8E1501-F3DE-4770-992A-46C0531DA531}" srcOrd="7" destOrd="0" presId="urn:microsoft.com/office/officeart/2005/8/layout/target3"/>
    <dgm:cxn modelId="{5154F077-E63E-4A7C-9978-D32DAD03318F}" type="presParOf" srcId="{E208B64B-72B7-4BF9-A17E-2EEF68532AAD}" destId="{37FF4D89-E9A8-43BE-BA2D-77F06A7B79A9}" srcOrd="8" destOrd="0" presId="urn:microsoft.com/office/officeart/2005/8/layout/target3"/>
    <dgm:cxn modelId="{B2AC28E2-59C6-44BB-BA2C-E11C3E4BD9C9}" type="presParOf" srcId="{E208B64B-72B7-4BF9-A17E-2EEF68532AAD}" destId="{D1B41974-2B89-4431-BE52-6DE32D6F625D}" srcOrd="9" destOrd="0" presId="urn:microsoft.com/office/officeart/2005/8/layout/target3"/>
    <dgm:cxn modelId="{7393673F-2DC5-4268-9BC7-72E313110A05}" type="presParOf" srcId="{E208B64B-72B7-4BF9-A17E-2EEF68532AAD}" destId="{92BF5C64-4570-493A-B367-203C1ABA1BBD}" srcOrd="10" destOrd="0" presId="urn:microsoft.com/office/officeart/2005/8/layout/target3"/>
    <dgm:cxn modelId="{46B77DBB-6A39-469D-8ABD-268FFFC89BB7}" type="presParOf" srcId="{E208B64B-72B7-4BF9-A17E-2EEF68532AAD}" destId="{FC6DCDAE-7F48-4DBB-8654-6FC7754E85F5}" srcOrd="11" destOrd="0" presId="urn:microsoft.com/office/officeart/2005/8/layout/target3"/>
    <dgm:cxn modelId="{795E1052-747A-4BE7-BBCB-194FB17898DC}" type="presParOf" srcId="{E208B64B-72B7-4BF9-A17E-2EEF68532AAD}" destId="{92FC8A7F-DE22-46A1-966B-59595DEE546C}" srcOrd="12" destOrd="0" presId="urn:microsoft.com/office/officeart/2005/8/layout/target3"/>
    <dgm:cxn modelId="{D882AE1F-5602-493F-9F5C-27326779BF97}" type="presParOf" srcId="{E208B64B-72B7-4BF9-A17E-2EEF68532AAD}" destId="{01C5344F-CB15-4D7D-88F2-C3C426CFE46E}" srcOrd="13" destOrd="0" presId="urn:microsoft.com/office/officeart/2005/8/layout/target3"/>
    <dgm:cxn modelId="{7B9995B1-6268-49C1-B4D0-64895CDB25D1}" type="presParOf" srcId="{E208B64B-72B7-4BF9-A17E-2EEF68532AAD}" destId="{FBF15961-1C5A-4164-A77B-FC0DCC8B6EBD}" srcOrd="14" destOrd="0" presId="urn:microsoft.com/office/officeart/2005/8/layout/target3"/>
    <dgm:cxn modelId="{39BB00CD-2127-4BA8-974D-141A6EEB04F6}" type="presParOf" srcId="{E208B64B-72B7-4BF9-A17E-2EEF68532AAD}" destId="{A47E628D-CD3E-4A9D-9FD9-1943BF9B375E}" srcOrd="15"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9D84944-379C-4AB0-926C-FBC9C4687A16}" type="doc">
      <dgm:prSet loTypeId="urn:microsoft.com/office/officeart/2005/8/layout/process1" loCatId="process" qsTypeId="urn:microsoft.com/office/officeart/2005/8/quickstyle/simple5" qsCatId="simple" csTypeId="urn:microsoft.com/office/officeart/2005/8/colors/colorful4" csCatId="colorful" phldr="1"/>
      <dgm:spPr/>
    </dgm:pt>
    <dgm:pt modelId="{69349599-BCB4-4984-9A76-A77CFD226C9E}">
      <dgm:prSet phldrT="[Text]"/>
      <dgm:spPr/>
      <dgm:t>
        <a:bodyPr/>
        <a:lstStyle/>
        <a:p>
          <a:pPr rtl="1"/>
          <a:r>
            <a:rPr lang="fa-IR"/>
            <a:t>1- اندازه گیری مستقیم دما (</a:t>
          </a:r>
          <a:r>
            <a:rPr lang="en-US"/>
            <a:t>Direct temperature measurements</a:t>
          </a:r>
          <a:r>
            <a:rPr lang="fa-IR"/>
            <a:t>)</a:t>
          </a:r>
        </a:p>
      </dgm:t>
    </dgm:pt>
    <dgm:pt modelId="{90705D16-AD43-4BCB-B03C-E9D4D82A7B74}" type="parTrans" cxnId="{C2A2E9A5-9A77-4690-ADAE-E83D1D65C1F0}">
      <dgm:prSet/>
      <dgm:spPr/>
      <dgm:t>
        <a:bodyPr/>
        <a:lstStyle/>
        <a:p>
          <a:pPr rtl="1"/>
          <a:endParaRPr lang="fa-IR"/>
        </a:p>
      </dgm:t>
    </dgm:pt>
    <dgm:pt modelId="{472AC2A3-82F0-4390-A838-E48CBA4C34AA}" type="sibTrans" cxnId="{C2A2E9A5-9A77-4690-ADAE-E83D1D65C1F0}">
      <dgm:prSet/>
      <dgm:spPr/>
      <dgm:t>
        <a:bodyPr/>
        <a:lstStyle/>
        <a:p>
          <a:pPr rtl="1"/>
          <a:endParaRPr lang="fa-IR"/>
        </a:p>
      </dgm:t>
    </dgm:pt>
    <dgm:pt modelId="{C2EFEB15-3E96-4058-B4F9-4EB4A5750A93}">
      <dgm:prSet/>
      <dgm:spPr/>
      <dgm:t>
        <a:bodyPr/>
        <a:lstStyle/>
        <a:p>
          <a:pPr rtl="1"/>
          <a:r>
            <a:rPr lang="fa-IR" dirty="0">
              <a:solidFill>
                <a:schemeClr val="tx1"/>
              </a:solidFill>
            </a:rPr>
            <a:t>2- اندازه‌گیری غیرمستقیم دما (</a:t>
          </a:r>
          <a:r>
            <a:rPr lang="en-US" dirty="0">
              <a:solidFill>
                <a:schemeClr val="tx1"/>
              </a:solidFill>
            </a:rPr>
            <a:t>Indirect temperature measurements</a:t>
          </a:r>
          <a:r>
            <a:rPr lang="fa-IR" dirty="0">
              <a:solidFill>
                <a:schemeClr val="tx1"/>
              </a:solidFill>
            </a:rPr>
            <a:t>)</a:t>
          </a:r>
          <a:endParaRPr lang="en-US" dirty="0">
            <a:solidFill>
              <a:schemeClr val="tx1"/>
            </a:solidFill>
          </a:endParaRPr>
        </a:p>
      </dgm:t>
    </dgm:pt>
    <dgm:pt modelId="{30E3318B-D001-4C88-9E99-5E2A01B21BB2}" type="parTrans" cxnId="{3E011763-6BE1-42CC-B2C8-95ABB2F2E6A5}">
      <dgm:prSet/>
      <dgm:spPr/>
      <dgm:t>
        <a:bodyPr/>
        <a:lstStyle/>
        <a:p>
          <a:pPr rtl="1"/>
          <a:endParaRPr lang="fa-IR"/>
        </a:p>
      </dgm:t>
    </dgm:pt>
    <dgm:pt modelId="{FFF9A654-6463-410A-8707-E882D3D8C7B5}" type="sibTrans" cxnId="{3E011763-6BE1-42CC-B2C8-95ABB2F2E6A5}">
      <dgm:prSet/>
      <dgm:spPr/>
      <dgm:t>
        <a:bodyPr/>
        <a:lstStyle/>
        <a:p>
          <a:pPr rtl="1"/>
          <a:endParaRPr lang="fa-IR"/>
        </a:p>
      </dgm:t>
    </dgm:pt>
    <dgm:pt modelId="{3FE4608E-DE11-45FF-B9BD-0208CE73D9A8}" type="pres">
      <dgm:prSet presAssocID="{D9D84944-379C-4AB0-926C-FBC9C4687A16}" presName="Name0" presStyleCnt="0">
        <dgm:presLayoutVars>
          <dgm:dir/>
          <dgm:resizeHandles val="exact"/>
        </dgm:presLayoutVars>
      </dgm:prSet>
      <dgm:spPr/>
    </dgm:pt>
    <dgm:pt modelId="{E03FFAEE-AC3E-477C-8BC8-E195DB143EB8}" type="pres">
      <dgm:prSet presAssocID="{69349599-BCB4-4984-9A76-A77CFD226C9E}" presName="node" presStyleLbl="node1" presStyleIdx="0" presStyleCnt="2">
        <dgm:presLayoutVars>
          <dgm:bulletEnabled val="1"/>
        </dgm:presLayoutVars>
      </dgm:prSet>
      <dgm:spPr/>
      <dgm:t>
        <a:bodyPr/>
        <a:lstStyle/>
        <a:p>
          <a:endParaRPr lang="en-US"/>
        </a:p>
      </dgm:t>
    </dgm:pt>
    <dgm:pt modelId="{44E824D7-2126-483D-A011-8D15E6B1FECC}" type="pres">
      <dgm:prSet presAssocID="{472AC2A3-82F0-4390-A838-E48CBA4C34AA}" presName="sibTrans" presStyleLbl="sibTrans2D1" presStyleIdx="0" presStyleCnt="1"/>
      <dgm:spPr/>
      <dgm:t>
        <a:bodyPr/>
        <a:lstStyle/>
        <a:p>
          <a:endParaRPr lang="en-US"/>
        </a:p>
      </dgm:t>
    </dgm:pt>
    <dgm:pt modelId="{37F287B4-123D-49D9-8A3B-9E198BD56874}" type="pres">
      <dgm:prSet presAssocID="{472AC2A3-82F0-4390-A838-E48CBA4C34AA}" presName="connectorText" presStyleLbl="sibTrans2D1" presStyleIdx="0" presStyleCnt="1"/>
      <dgm:spPr/>
      <dgm:t>
        <a:bodyPr/>
        <a:lstStyle/>
        <a:p>
          <a:endParaRPr lang="en-US"/>
        </a:p>
      </dgm:t>
    </dgm:pt>
    <dgm:pt modelId="{7D08847D-B70B-4656-82E4-0DC8B9649146}" type="pres">
      <dgm:prSet presAssocID="{C2EFEB15-3E96-4058-B4F9-4EB4A5750A93}" presName="node" presStyleLbl="node1" presStyleIdx="1" presStyleCnt="2">
        <dgm:presLayoutVars>
          <dgm:bulletEnabled val="1"/>
        </dgm:presLayoutVars>
      </dgm:prSet>
      <dgm:spPr/>
      <dgm:t>
        <a:bodyPr/>
        <a:lstStyle/>
        <a:p>
          <a:endParaRPr lang="en-US"/>
        </a:p>
      </dgm:t>
    </dgm:pt>
  </dgm:ptLst>
  <dgm:cxnLst>
    <dgm:cxn modelId="{66B3E77A-AB29-4173-9E3B-A8C8C830A597}" type="presOf" srcId="{D9D84944-379C-4AB0-926C-FBC9C4687A16}" destId="{3FE4608E-DE11-45FF-B9BD-0208CE73D9A8}" srcOrd="0" destOrd="0" presId="urn:microsoft.com/office/officeart/2005/8/layout/process1"/>
    <dgm:cxn modelId="{BACC7194-3765-4A21-A41B-CCA456904ADE}" type="presOf" srcId="{472AC2A3-82F0-4390-A838-E48CBA4C34AA}" destId="{44E824D7-2126-483D-A011-8D15E6B1FECC}" srcOrd="0" destOrd="0" presId="urn:microsoft.com/office/officeart/2005/8/layout/process1"/>
    <dgm:cxn modelId="{3E011763-6BE1-42CC-B2C8-95ABB2F2E6A5}" srcId="{D9D84944-379C-4AB0-926C-FBC9C4687A16}" destId="{C2EFEB15-3E96-4058-B4F9-4EB4A5750A93}" srcOrd="1" destOrd="0" parTransId="{30E3318B-D001-4C88-9E99-5E2A01B21BB2}" sibTransId="{FFF9A654-6463-410A-8707-E882D3D8C7B5}"/>
    <dgm:cxn modelId="{B7EC5928-97D3-4D87-96E6-BD9DCF4D439E}" type="presOf" srcId="{C2EFEB15-3E96-4058-B4F9-4EB4A5750A93}" destId="{7D08847D-B70B-4656-82E4-0DC8B9649146}" srcOrd="0" destOrd="0" presId="urn:microsoft.com/office/officeart/2005/8/layout/process1"/>
    <dgm:cxn modelId="{CE563AF1-32DC-4036-A614-BD1DC4F02C28}" type="presOf" srcId="{472AC2A3-82F0-4390-A838-E48CBA4C34AA}" destId="{37F287B4-123D-49D9-8A3B-9E198BD56874}" srcOrd="1" destOrd="0" presId="urn:microsoft.com/office/officeart/2005/8/layout/process1"/>
    <dgm:cxn modelId="{CAC87A61-593A-48CB-9901-2ADD45EE7074}" type="presOf" srcId="{69349599-BCB4-4984-9A76-A77CFD226C9E}" destId="{E03FFAEE-AC3E-477C-8BC8-E195DB143EB8}" srcOrd="0" destOrd="0" presId="urn:microsoft.com/office/officeart/2005/8/layout/process1"/>
    <dgm:cxn modelId="{C2A2E9A5-9A77-4690-ADAE-E83D1D65C1F0}" srcId="{D9D84944-379C-4AB0-926C-FBC9C4687A16}" destId="{69349599-BCB4-4984-9A76-A77CFD226C9E}" srcOrd="0" destOrd="0" parTransId="{90705D16-AD43-4BCB-B03C-E9D4D82A7B74}" sibTransId="{472AC2A3-82F0-4390-A838-E48CBA4C34AA}"/>
    <dgm:cxn modelId="{A14FFF9A-A306-455B-9C4E-5923C78699C2}" type="presParOf" srcId="{3FE4608E-DE11-45FF-B9BD-0208CE73D9A8}" destId="{E03FFAEE-AC3E-477C-8BC8-E195DB143EB8}" srcOrd="0" destOrd="0" presId="urn:microsoft.com/office/officeart/2005/8/layout/process1"/>
    <dgm:cxn modelId="{6C512AD1-B21B-414E-8392-38ECA48BB2D0}" type="presParOf" srcId="{3FE4608E-DE11-45FF-B9BD-0208CE73D9A8}" destId="{44E824D7-2126-483D-A011-8D15E6B1FECC}" srcOrd="1" destOrd="0" presId="urn:microsoft.com/office/officeart/2005/8/layout/process1"/>
    <dgm:cxn modelId="{AFC85CAF-FF26-4844-A8B2-49B96DD30533}" type="presParOf" srcId="{44E824D7-2126-483D-A011-8D15E6B1FECC}" destId="{37F287B4-123D-49D9-8A3B-9E198BD56874}" srcOrd="0" destOrd="0" presId="urn:microsoft.com/office/officeart/2005/8/layout/process1"/>
    <dgm:cxn modelId="{5861444A-4A8A-4ED7-9472-836723857D80}" type="presParOf" srcId="{3FE4608E-DE11-45FF-B9BD-0208CE73D9A8}" destId="{7D08847D-B70B-4656-82E4-0DC8B9649146}" srcOrd="2" destOrd="0" presId="urn:microsoft.com/office/officeart/2005/8/layout/process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8D9E9AD9-ED2B-47BA-A70A-8FFE672D071B}" type="doc">
      <dgm:prSet loTypeId="urn:microsoft.com/office/officeart/2005/8/layout/default#2" loCatId="list" qsTypeId="urn:microsoft.com/office/officeart/2005/8/quickstyle/simple5" qsCatId="simple" csTypeId="urn:microsoft.com/office/officeart/2005/8/colors/colorful4" csCatId="colorful" phldr="1"/>
      <dgm:spPr/>
      <dgm:t>
        <a:bodyPr/>
        <a:lstStyle/>
        <a:p>
          <a:pPr rtl="1"/>
          <a:endParaRPr lang="fa-IR"/>
        </a:p>
      </dgm:t>
    </dgm:pt>
    <dgm:pt modelId="{FEC46BAD-0113-4E84-BBBC-624E7BA73C5C}">
      <dgm:prSet phldrT="[Text]"/>
      <dgm:spPr/>
      <dgm:t>
        <a:bodyPr/>
        <a:lstStyle/>
        <a:p>
          <a:pPr rtl="1"/>
          <a:r>
            <a:rPr lang="fa-IR" b="1" dirty="0"/>
            <a:t>اندازه گیری دما از راه رکتال به شکل معتبر، انعکاسی از دمای مرکزی نیست، مضافاً این که با این روش خطر </a:t>
          </a:r>
          <a:r>
            <a:rPr lang="fa-IR" b="1" dirty="0" err="1"/>
            <a:t>ترومای</a:t>
          </a:r>
          <a:r>
            <a:rPr lang="fa-IR" b="1" dirty="0"/>
            <a:t> </a:t>
          </a:r>
          <a:r>
            <a:rPr lang="fa-IR" b="1" dirty="0" err="1"/>
            <a:t>تکرارشونده</a:t>
          </a:r>
          <a:r>
            <a:rPr lang="fa-IR" b="1" dirty="0"/>
            <a:t> به بافت </a:t>
          </a:r>
          <a:r>
            <a:rPr lang="fa-IR" b="1" dirty="0" err="1"/>
            <a:t>موکوسی</a:t>
          </a:r>
          <a:r>
            <a:rPr lang="fa-IR" b="1" dirty="0"/>
            <a:t> </a:t>
          </a:r>
          <a:r>
            <a:rPr lang="fa-IR" b="1" dirty="0" err="1"/>
            <a:t>رکتوم</a:t>
          </a:r>
          <a:r>
            <a:rPr lang="fa-IR" b="1" dirty="0"/>
            <a:t> وجود دارد. </a:t>
          </a:r>
        </a:p>
      </dgm:t>
    </dgm:pt>
    <dgm:pt modelId="{516CF23E-1509-4D8F-8EDD-29131F4E9F4C}" type="parTrans" cxnId="{A46E94F5-C1EE-4604-B055-436BA1CE34E0}">
      <dgm:prSet/>
      <dgm:spPr/>
      <dgm:t>
        <a:bodyPr/>
        <a:lstStyle/>
        <a:p>
          <a:pPr rtl="1"/>
          <a:endParaRPr lang="fa-IR" b="1"/>
        </a:p>
      </dgm:t>
    </dgm:pt>
    <dgm:pt modelId="{29D74223-6E41-4091-95A3-BD86C4A85CD7}" type="sibTrans" cxnId="{A46E94F5-C1EE-4604-B055-436BA1CE34E0}">
      <dgm:prSet/>
      <dgm:spPr/>
      <dgm:t>
        <a:bodyPr/>
        <a:lstStyle/>
        <a:p>
          <a:pPr rtl="1"/>
          <a:endParaRPr lang="fa-IR" b="1"/>
        </a:p>
      </dgm:t>
    </dgm:pt>
    <dgm:pt modelId="{6DAE8E1D-F874-4C48-AC3C-59FB86FB36CB}">
      <dgm:prSet/>
      <dgm:spPr/>
      <dgm:t>
        <a:bodyPr/>
        <a:lstStyle/>
        <a:p>
          <a:pPr rtl="1"/>
          <a:r>
            <a:rPr lang="fa-IR" b="1" dirty="0">
              <a:solidFill>
                <a:schemeClr val="tx1"/>
              </a:solidFill>
            </a:rPr>
            <a:t>پس استفاده از روش رکتال جهت اندازه‌گیری دما در نوزادان، توصیه </a:t>
          </a:r>
          <a:r>
            <a:rPr lang="fa-IR" b="1" dirty="0" err="1">
              <a:solidFill>
                <a:schemeClr val="tx1"/>
              </a:solidFill>
            </a:rPr>
            <a:t>نمی‌گردد</a:t>
          </a:r>
          <a:r>
            <a:rPr lang="fa-IR" b="1" dirty="0">
              <a:solidFill>
                <a:schemeClr val="tx1"/>
              </a:solidFill>
            </a:rPr>
            <a:t>.</a:t>
          </a:r>
          <a:endParaRPr lang="en-US" b="1" dirty="0">
            <a:solidFill>
              <a:schemeClr val="tx1"/>
            </a:solidFill>
          </a:endParaRPr>
        </a:p>
      </dgm:t>
    </dgm:pt>
    <dgm:pt modelId="{54B93742-96ED-45EF-9E30-206DEB8087E8}" type="parTrans" cxnId="{02FE39B6-0CB3-4BD0-B9B4-47AD37A483F3}">
      <dgm:prSet/>
      <dgm:spPr/>
      <dgm:t>
        <a:bodyPr/>
        <a:lstStyle/>
        <a:p>
          <a:pPr rtl="1"/>
          <a:endParaRPr lang="fa-IR" b="1"/>
        </a:p>
      </dgm:t>
    </dgm:pt>
    <dgm:pt modelId="{441992C1-0A75-43F5-A6D5-BCA8DDA36531}" type="sibTrans" cxnId="{02FE39B6-0CB3-4BD0-B9B4-47AD37A483F3}">
      <dgm:prSet/>
      <dgm:spPr/>
      <dgm:t>
        <a:bodyPr/>
        <a:lstStyle/>
        <a:p>
          <a:pPr rtl="1"/>
          <a:endParaRPr lang="fa-IR" b="1"/>
        </a:p>
      </dgm:t>
    </dgm:pt>
    <dgm:pt modelId="{A311AC34-7D0E-4C08-AF94-0BB3030280D6}" type="pres">
      <dgm:prSet presAssocID="{8D9E9AD9-ED2B-47BA-A70A-8FFE672D071B}" presName="diagram" presStyleCnt="0">
        <dgm:presLayoutVars>
          <dgm:dir/>
          <dgm:resizeHandles val="exact"/>
        </dgm:presLayoutVars>
      </dgm:prSet>
      <dgm:spPr/>
      <dgm:t>
        <a:bodyPr/>
        <a:lstStyle/>
        <a:p>
          <a:endParaRPr lang="en-US"/>
        </a:p>
      </dgm:t>
    </dgm:pt>
    <dgm:pt modelId="{1B9D417C-D0C4-4EB6-B5DD-614729B836C5}" type="pres">
      <dgm:prSet presAssocID="{FEC46BAD-0113-4E84-BBBC-624E7BA73C5C}" presName="node" presStyleLbl="node1" presStyleIdx="0" presStyleCnt="2" custScaleX="141484">
        <dgm:presLayoutVars>
          <dgm:bulletEnabled val="1"/>
        </dgm:presLayoutVars>
      </dgm:prSet>
      <dgm:spPr/>
      <dgm:t>
        <a:bodyPr/>
        <a:lstStyle/>
        <a:p>
          <a:endParaRPr lang="en-US"/>
        </a:p>
      </dgm:t>
    </dgm:pt>
    <dgm:pt modelId="{3106B1B0-6812-45DB-B58A-26387178C3FC}" type="pres">
      <dgm:prSet presAssocID="{29D74223-6E41-4091-95A3-BD86C4A85CD7}" presName="sibTrans" presStyleCnt="0"/>
      <dgm:spPr/>
    </dgm:pt>
    <dgm:pt modelId="{FFC30109-9C0B-4BE6-8051-75F66A6467C0}" type="pres">
      <dgm:prSet presAssocID="{6DAE8E1D-F874-4C48-AC3C-59FB86FB36CB}" presName="node" presStyleLbl="node1" presStyleIdx="1" presStyleCnt="2" custScaleX="141484">
        <dgm:presLayoutVars>
          <dgm:bulletEnabled val="1"/>
        </dgm:presLayoutVars>
      </dgm:prSet>
      <dgm:spPr/>
      <dgm:t>
        <a:bodyPr/>
        <a:lstStyle/>
        <a:p>
          <a:endParaRPr lang="en-US"/>
        </a:p>
      </dgm:t>
    </dgm:pt>
  </dgm:ptLst>
  <dgm:cxnLst>
    <dgm:cxn modelId="{02FE39B6-0CB3-4BD0-B9B4-47AD37A483F3}" srcId="{8D9E9AD9-ED2B-47BA-A70A-8FFE672D071B}" destId="{6DAE8E1D-F874-4C48-AC3C-59FB86FB36CB}" srcOrd="1" destOrd="0" parTransId="{54B93742-96ED-45EF-9E30-206DEB8087E8}" sibTransId="{441992C1-0A75-43F5-A6D5-BCA8DDA36531}"/>
    <dgm:cxn modelId="{4BA0F9C1-44F2-4A2D-9E2C-54A38A7D9094}" type="presOf" srcId="{FEC46BAD-0113-4E84-BBBC-624E7BA73C5C}" destId="{1B9D417C-D0C4-4EB6-B5DD-614729B836C5}" srcOrd="0" destOrd="0" presId="urn:microsoft.com/office/officeart/2005/8/layout/default#2"/>
    <dgm:cxn modelId="{A46E94F5-C1EE-4604-B055-436BA1CE34E0}" srcId="{8D9E9AD9-ED2B-47BA-A70A-8FFE672D071B}" destId="{FEC46BAD-0113-4E84-BBBC-624E7BA73C5C}" srcOrd="0" destOrd="0" parTransId="{516CF23E-1509-4D8F-8EDD-29131F4E9F4C}" sibTransId="{29D74223-6E41-4091-95A3-BD86C4A85CD7}"/>
    <dgm:cxn modelId="{142EE4EE-8DEA-4F6D-9082-D6F98E5B4097}" type="presOf" srcId="{6DAE8E1D-F874-4C48-AC3C-59FB86FB36CB}" destId="{FFC30109-9C0B-4BE6-8051-75F66A6467C0}" srcOrd="0" destOrd="0" presId="urn:microsoft.com/office/officeart/2005/8/layout/default#2"/>
    <dgm:cxn modelId="{00741B9F-498F-405E-B15D-0AFA6B84BB95}" type="presOf" srcId="{8D9E9AD9-ED2B-47BA-A70A-8FFE672D071B}" destId="{A311AC34-7D0E-4C08-AF94-0BB3030280D6}" srcOrd="0" destOrd="0" presId="urn:microsoft.com/office/officeart/2005/8/layout/default#2"/>
    <dgm:cxn modelId="{5795DC16-EC6E-434C-82FD-D6B9D1E43AA7}" type="presParOf" srcId="{A311AC34-7D0E-4C08-AF94-0BB3030280D6}" destId="{1B9D417C-D0C4-4EB6-B5DD-614729B836C5}" srcOrd="0" destOrd="0" presId="urn:microsoft.com/office/officeart/2005/8/layout/default#2"/>
    <dgm:cxn modelId="{2FA9A714-0781-4EDA-911C-76DCBF11EE27}" type="presParOf" srcId="{A311AC34-7D0E-4C08-AF94-0BB3030280D6}" destId="{3106B1B0-6812-45DB-B58A-26387178C3FC}" srcOrd="1" destOrd="0" presId="urn:microsoft.com/office/officeart/2005/8/layout/default#2"/>
    <dgm:cxn modelId="{1CA1269A-DB0F-47ED-B88A-8DBF4DCC0AE1}" type="presParOf" srcId="{A311AC34-7D0E-4C08-AF94-0BB3030280D6}" destId="{FFC30109-9C0B-4BE6-8051-75F66A6467C0}" srcOrd="2" destOrd="0" presId="urn:microsoft.com/office/officeart/2005/8/layout/defaul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C810E79E-67AA-4B55-BBA2-FABFE5C2792C}" type="doc">
      <dgm:prSet loTypeId="urn:microsoft.com/office/officeart/2005/8/layout/default#3" loCatId="list" qsTypeId="urn:microsoft.com/office/officeart/2005/8/quickstyle/simple5" qsCatId="simple" csTypeId="urn:microsoft.com/office/officeart/2005/8/colors/colorful4" csCatId="colorful" phldr="1"/>
      <dgm:spPr/>
      <dgm:t>
        <a:bodyPr/>
        <a:lstStyle/>
        <a:p>
          <a:pPr rtl="1"/>
          <a:endParaRPr lang="fa-IR"/>
        </a:p>
      </dgm:t>
    </dgm:pt>
    <dgm:pt modelId="{34064329-7C58-4CEE-9352-92BB54741B69}">
      <dgm:prSet phldrT="[Text]"/>
      <dgm:spPr/>
      <dgm:t>
        <a:bodyPr/>
        <a:lstStyle/>
        <a:p>
          <a:pPr rtl="1"/>
          <a:r>
            <a:rPr lang="fa-IR"/>
            <a:t>1. نباید پروب بر روی مناطقی که دارای چربی قهوه‌ای است، چسبانده شود. </a:t>
          </a:r>
        </a:p>
      </dgm:t>
    </dgm:pt>
    <dgm:pt modelId="{95AF4320-4309-402C-887F-FCDDD0D8E051}" type="parTrans" cxnId="{96814D51-9091-4E9F-87D2-9F3ED8736EDB}">
      <dgm:prSet/>
      <dgm:spPr/>
      <dgm:t>
        <a:bodyPr/>
        <a:lstStyle/>
        <a:p>
          <a:pPr rtl="1"/>
          <a:endParaRPr lang="fa-IR"/>
        </a:p>
      </dgm:t>
    </dgm:pt>
    <dgm:pt modelId="{7023962B-2927-4BF9-B714-33026DFEEFDE}" type="sibTrans" cxnId="{96814D51-9091-4E9F-87D2-9F3ED8736EDB}">
      <dgm:prSet/>
      <dgm:spPr/>
      <dgm:t>
        <a:bodyPr/>
        <a:lstStyle/>
        <a:p>
          <a:pPr rtl="1"/>
          <a:endParaRPr lang="fa-IR"/>
        </a:p>
      </dgm:t>
    </dgm:pt>
    <dgm:pt modelId="{0DCB648D-20F4-446F-974E-F0FEE716203A}">
      <dgm:prSet/>
      <dgm:spPr/>
      <dgm:t>
        <a:bodyPr/>
        <a:lstStyle/>
        <a:p>
          <a:pPr rtl="1"/>
          <a:r>
            <a:rPr lang="fa-IR">
              <a:solidFill>
                <a:schemeClr val="tx1"/>
              </a:solidFill>
            </a:rPr>
            <a:t>۲. توجه گردد که پایش دما با روش </a:t>
          </a:r>
          <a:r>
            <a:rPr lang="en-US">
              <a:solidFill>
                <a:schemeClr val="tx1"/>
              </a:solidFill>
            </a:rPr>
            <a:t>controlled servo </a:t>
          </a:r>
          <a:r>
            <a:rPr lang="fa-IR">
              <a:solidFill>
                <a:schemeClr val="tx1"/>
              </a:solidFill>
            </a:rPr>
            <a:t>جایگزین اندازه‌گیری دمای بدن نوزاد با روش های دیگر نمی‌گردد.</a:t>
          </a:r>
          <a:endParaRPr lang="en-US" dirty="0">
            <a:solidFill>
              <a:schemeClr val="tx1"/>
            </a:solidFill>
          </a:endParaRPr>
        </a:p>
      </dgm:t>
    </dgm:pt>
    <dgm:pt modelId="{9BC6F07A-29D5-45BD-B7B4-0BE029FBE4FE}" type="parTrans" cxnId="{AF053D17-238F-428C-993A-72090E5A356D}">
      <dgm:prSet/>
      <dgm:spPr/>
      <dgm:t>
        <a:bodyPr/>
        <a:lstStyle/>
        <a:p>
          <a:pPr rtl="1"/>
          <a:endParaRPr lang="fa-IR"/>
        </a:p>
      </dgm:t>
    </dgm:pt>
    <dgm:pt modelId="{D35DF5F8-1444-4FCC-8582-E8D8F38B542B}" type="sibTrans" cxnId="{AF053D17-238F-428C-993A-72090E5A356D}">
      <dgm:prSet/>
      <dgm:spPr/>
      <dgm:t>
        <a:bodyPr/>
        <a:lstStyle/>
        <a:p>
          <a:pPr rtl="1"/>
          <a:endParaRPr lang="fa-IR"/>
        </a:p>
      </dgm:t>
    </dgm:pt>
    <dgm:pt modelId="{624F41D6-22C6-414C-94FC-04941CABA281}">
      <dgm:prSet/>
      <dgm:spPr/>
      <dgm:t>
        <a:bodyPr/>
        <a:lstStyle/>
        <a:p>
          <a:pPr rtl="1"/>
          <a:r>
            <a:rPr lang="fa-IR">
              <a:solidFill>
                <a:schemeClr val="tx1"/>
              </a:solidFill>
            </a:rPr>
            <a:t>۳. در نوزاد بیمار دمای زیر بغلی بهتر است هر ۱ الی ۴ ساعت و در نوزاد سالم هر ۴ إلى ۸ ساعت، اندازه‌گیری گردد.</a:t>
          </a:r>
          <a:endParaRPr lang="en-US" dirty="0">
            <a:solidFill>
              <a:schemeClr val="tx1"/>
            </a:solidFill>
          </a:endParaRPr>
        </a:p>
      </dgm:t>
    </dgm:pt>
    <dgm:pt modelId="{CD9428E9-CDA7-4297-83F4-99D34003F40D}" type="parTrans" cxnId="{FD0F5A3D-0F2F-43A6-B66C-FBEA521C51FF}">
      <dgm:prSet/>
      <dgm:spPr/>
      <dgm:t>
        <a:bodyPr/>
        <a:lstStyle/>
        <a:p>
          <a:pPr rtl="1"/>
          <a:endParaRPr lang="fa-IR"/>
        </a:p>
      </dgm:t>
    </dgm:pt>
    <dgm:pt modelId="{14A51E22-E09D-4E17-AB90-669F42CD5ADB}" type="sibTrans" cxnId="{FD0F5A3D-0F2F-43A6-B66C-FBEA521C51FF}">
      <dgm:prSet/>
      <dgm:spPr/>
      <dgm:t>
        <a:bodyPr/>
        <a:lstStyle/>
        <a:p>
          <a:pPr rtl="1"/>
          <a:endParaRPr lang="fa-IR"/>
        </a:p>
      </dgm:t>
    </dgm:pt>
    <dgm:pt modelId="{CDAAA150-A662-46F4-A284-60264C52D30A}">
      <dgm:prSet/>
      <dgm:spPr/>
      <dgm:t>
        <a:bodyPr/>
        <a:lstStyle/>
        <a:p>
          <a:pPr rtl="1"/>
          <a:r>
            <a:rPr lang="fa-IR" dirty="0">
              <a:solidFill>
                <a:schemeClr val="tx1"/>
              </a:solidFill>
            </a:rPr>
            <a:t>۴. پروب انکوباتور و یا </a:t>
          </a:r>
          <a:r>
            <a:rPr lang="fa-IR" dirty="0" err="1">
              <a:solidFill>
                <a:schemeClr val="tx1"/>
              </a:solidFill>
            </a:rPr>
            <a:t>وارمر</a:t>
          </a:r>
          <a:r>
            <a:rPr lang="fa-IR" dirty="0">
              <a:solidFill>
                <a:schemeClr val="tx1"/>
              </a:solidFill>
            </a:rPr>
            <a:t> در مد </a:t>
          </a:r>
          <a:r>
            <a:rPr lang="en-US" dirty="0">
              <a:solidFill>
                <a:schemeClr val="tx1"/>
              </a:solidFill>
            </a:rPr>
            <a:t>servo</a:t>
          </a:r>
          <a:r>
            <a:rPr lang="fa-IR" dirty="0">
              <a:solidFill>
                <a:schemeClr val="tx1"/>
              </a:solidFill>
            </a:rPr>
            <a:t>، در صورتی که در معرض نور مستقیم خورشید، نور </a:t>
          </a:r>
          <a:r>
            <a:rPr lang="fa-IR" dirty="0" err="1">
              <a:solidFill>
                <a:schemeClr val="tx1"/>
              </a:solidFill>
            </a:rPr>
            <a:t>فتوتراپی</a:t>
          </a:r>
          <a:r>
            <a:rPr lang="fa-IR" dirty="0">
              <a:solidFill>
                <a:schemeClr val="tx1"/>
              </a:solidFill>
            </a:rPr>
            <a:t> و یا </a:t>
          </a:r>
          <a:r>
            <a:rPr lang="fa-IR" dirty="0" err="1">
              <a:solidFill>
                <a:schemeClr val="tx1"/>
              </a:solidFill>
            </a:rPr>
            <a:t>لامپ‌های</a:t>
          </a:r>
          <a:r>
            <a:rPr lang="fa-IR" dirty="0">
              <a:solidFill>
                <a:schemeClr val="tx1"/>
              </a:solidFill>
            </a:rPr>
            <a:t> </a:t>
          </a:r>
          <a:r>
            <a:rPr lang="fa-IR" dirty="0" err="1">
              <a:solidFill>
                <a:schemeClr val="tx1"/>
              </a:solidFill>
            </a:rPr>
            <a:t>گرمایشی</a:t>
          </a:r>
          <a:r>
            <a:rPr lang="fa-IR" dirty="0">
              <a:solidFill>
                <a:schemeClr val="tx1"/>
              </a:solidFill>
            </a:rPr>
            <a:t> باشد، می‌تواند خطر </a:t>
          </a:r>
          <a:r>
            <a:rPr lang="fa-IR" dirty="0" err="1">
              <a:solidFill>
                <a:schemeClr val="tx1"/>
              </a:solidFill>
            </a:rPr>
            <a:t>هایپرترمی</a:t>
          </a:r>
          <a:r>
            <a:rPr lang="fa-IR" dirty="0">
              <a:solidFill>
                <a:schemeClr val="tx1"/>
              </a:solidFill>
            </a:rPr>
            <a:t> را افزایش دهد.</a:t>
          </a:r>
          <a:endParaRPr lang="en-US" dirty="0">
            <a:solidFill>
              <a:schemeClr val="tx1"/>
            </a:solidFill>
          </a:endParaRPr>
        </a:p>
      </dgm:t>
    </dgm:pt>
    <dgm:pt modelId="{F5F8C77A-0703-4093-8B37-3563AE41865F}" type="parTrans" cxnId="{D4A5C66E-CADA-4B09-B547-9195F467600A}">
      <dgm:prSet/>
      <dgm:spPr/>
      <dgm:t>
        <a:bodyPr/>
        <a:lstStyle/>
        <a:p>
          <a:pPr rtl="1"/>
          <a:endParaRPr lang="fa-IR"/>
        </a:p>
      </dgm:t>
    </dgm:pt>
    <dgm:pt modelId="{C59B9004-95D7-4913-9254-894FFD760C96}" type="sibTrans" cxnId="{D4A5C66E-CADA-4B09-B547-9195F467600A}">
      <dgm:prSet/>
      <dgm:spPr/>
      <dgm:t>
        <a:bodyPr/>
        <a:lstStyle/>
        <a:p>
          <a:pPr rtl="1"/>
          <a:endParaRPr lang="fa-IR"/>
        </a:p>
      </dgm:t>
    </dgm:pt>
    <dgm:pt modelId="{280745BB-20CD-4103-923C-5EAD6A0500F5}">
      <dgm:prSet/>
      <dgm:spPr/>
      <dgm:t>
        <a:bodyPr/>
        <a:lstStyle/>
        <a:p>
          <a:pPr rtl="1"/>
          <a:r>
            <a:rPr lang="fa-IR">
              <a:solidFill>
                <a:schemeClr val="tx1"/>
              </a:solidFill>
            </a:rPr>
            <a:t>۵. پروب جدا شده از سطح پوست می‌تواند منجر به هایپرترمی گردد. انکوباتورها و وارمرهای کنونی مجهز به سیستم‌های هشدار دهنده ‌ی جدا شدن پروب از سطح پوست هستند.</a:t>
          </a:r>
          <a:endParaRPr lang="en-US" dirty="0">
            <a:solidFill>
              <a:schemeClr val="tx1"/>
            </a:solidFill>
          </a:endParaRPr>
        </a:p>
      </dgm:t>
    </dgm:pt>
    <dgm:pt modelId="{D0F690DC-E12F-4A75-AE5F-75F298ACDCB2}" type="parTrans" cxnId="{539BCF48-4AA7-4B9B-B2FE-09698B52C70B}">
      <dgm:prSet/>
      <dgm:spPr/>
      <dgm:t>
        <a:bodyPr/>
        <a:lstStyle/>
        <a:p>
          <a:pPr rtl="1"/>
          <a:endParaRPr lang="fa-IR"/>
        </a:p>
      </dgm:t>
    </dgm:pt>
    <dgm:pt modelId="{C8D5F7F8-67EB-41BE-8979-5BAFC0877ECA}" type="sibTrans" cxnId="{539BCF48-4AA7-4B9B-B2FE-09698B52C70B}">
      <dgm:prSet/>
      <dgm:spPr/>
      <dgm:t>
        <a:bodyPr/>
        <a:lstStyle/>
        <a:p>
          <a:pPr rtl="1"/>
          <a:endParaRPr lang="fa-IR"/>
        </a:p>
      </dgm:t>
    </dgm:pt>
    <dgm:pt modelId="{3165B3CD-8103-488B-91A6-0D60476B4E01}" type="pres">
      <dgm:prSet presAssocID="{C810E79E-67AA-4B55-BBA2-FABFE5C2792C}" presName="diagram" presStyleCnt="0">
        <dgm:presLayoutVars>
          <dgm:dir val="rev"/>
          <dgm:resizeHandles val="exact"/>
        </dgm:presLayoutVars>
      </dgm:prSet>
      <dgm:spPr/>
      <dgm:t>
        <a:bodyPr/>
        <a:lstStyle/>
        <a:p>
          <a:endParaRPr lang="en-US"/>
        </a:p>
      </dgm:t>
    </dgm:pt>
    <dgm:pt modelId="{51D50372-12E2-4BEE-BE80-DE89ECCB9266}" type="pres">
      <dgm:prSet presAssocID="{34064329-7C58-4CEE-9352-92BB54741B69}" presName="node" presStyleLbl="node1" presStyleIdx="0" presStyleCnt="5">
        <dgm:presLayoutVars>
          <dgm:bulletEnabled val="1"/>
        </dgm:presLayoutVars>
      </dgm:prSet>
      <dgm:spPr/>
      <dgm:t>
        <a:bodyPr/>
        <a:lstStyle/>
        <a:p>
          <a:endParaRPr lang="en-US"/>
        </a:p>
      </dgm:t>
    </dgm:pt>
    <dgm:pt modelId="{A0FD1564-B9CF-42BD-9764-3F96AFE3BEE9}" type="pres">
      <dgm:prSet presAssocID="{7023962B-2927-4BF9-B714-33026DFEEFDE}" presName="sibTrans" presStyleCnt="0"/>
      <dgm:spPr/>
    </dgm:pt>
    <dgm:pt modelId="{B9727E31-47B6-4F68-BDD4-21340768FC08}" type="pres">
      <dgm:prSet presAssocID="{0DCB648D-20F4-446F-974E-F0FEE716203A}" presName="node" presStyleLbl="node1" presStyleIdx="1" presStyleCnt="5">
        <dgm:presLayoutVars>
          <dgm:bulletEnabled val="1"/>
        </dgm:presLayoutVars>
      </dgm:prSet>
      <dgm:spPr/>
      <dgm:t>
        <a:bodyPr/>
        <a:lstStyle/>
        <a:p>
          <a:endParaRPr lang="en-US"/>
        </a:p>
      </dgm:t>
    </dgm:pt>
    <dgm:pt modelId="{71DD62A3-C128-4648-B816-23A9DAD73B41}" type="pres">
      <dgm:prSet presAssocID="{D35DF5F8-1444-4FCC-8582-E8D8F38B542B}" presName="sibTrans" presStyleCnt="0"/>
      <dgm:spPr/>
    </dgm:pt>
    <dgm:pt modelId="{BF74C966-FD83-41BF-BEEF-95D8B01354F5}" type="pres">
      <dgm:prSet presAssocID="{624F41D6-22C6-414C-94FC-04941CABA281}" presName="node" presStyleLbl="node1" presStyleIdx="2" presStyleCnt="5">
        <dgm:presLayoutVars>
          <dgm:bulletEnabled val="1"/>
        </dgm:presLayoutVars>
      </dgm:prSet>
      <dgm:spPr/>
      <dgm:t>
        <a:bodyPr/>
        <a:lstStyle/>
        <a:p>
          <a:endParaRPr lang="en-US"/>
        </a:p>
      </dgm:t>
    </dgm:pt>
    <dgm:pt modelId="{10C03E8A-FC4E-4159-8747-7D17141EC428}" type="pres">
      <dgm:prSet presAssocID="{14A51E22-E09D-4E17-AB90-669F42CD5ADB}" presName="sibTrans" presStyleCnt="0"/>
      <dgm:spPr/>
    </dgm:pt>
    <dgm:pt modelId="{78B866E2-62A2-461C-B3A7-63F855EB911C}" type="pres">
      <dgm:prSet presAssocID="{CDAAA150-A662-46F4-A284-60264C52D30A}" presName="node" presStyleLbl="node1" presStyleIdx="3" presStyleCnt="5" custScaleX="142683">
        <dgm:presLayoutVars>
          <dgm:bulletEnabled val="1"/>
        </dgm:presLayoutVars>
      </dgm:prSet>
      <dgm:spPr/>
      <dgm:t>
        <a:bodyPr/>
        <a:lstStyle/>
        <a:p>
          <a:endParaRPr lang="en-US"/>
        </a:p>
      </dgm:t>
    </dgm:pt>
    <dgm:pt modelId="{C5A43D28-B0B1-4690-9FB8-AD0AA26ECFDC}" type="pres">
      <dgm:prSet presAssocID="{C59B9004-95D7-4913-9254-894FFD760C96}" presName="sibTrans" presStyleCnt="0"/>
      <dgm:spPr/>
    </dgm:pt>
    <dgm:pt modelId="{31F8A221-15D1-4ADD-8E75-70903D7DC669}" type="pres">
      <dgm:prSet presAssocID="{280745BB-20CD-4103-923C-5EAD6A0500F5}" presName="node" presStyleLbl="node1" presStyleIdx="4" presStyleCnt="5" custScaleX="142683">
        <dgm:presLayoutVars>
          <dgm:bulletEnabled val="1"/>
        </dgm:presLayoutVars>
      </dgm:prSet>
      <dgm:spPr/>
      <dgm:t>
        <a:bodyPr/>
        <a:lstStyle/>
        <a:p>
          <a:endParaRPr lang="en-US"/>
        </a:p>
      </dgm:t>
    </dgm:pt>
  </dgm:ptLst>
  <dgm:cxnLst>
    <dgm:cxn modelId="{D4A5C66E-CADA-4B09-B547-9195F467600A}" srcId="{C810E79E-67AA-4B55-BBA2-FABFE5C2792C}" destId="{CDAAA150-A662-46F4-A284-60264C52D30A}" srcOrd="3" destOrd="0" parTransId="{F5F8C77A-0703-4093-8B37-3563AE41865F}" sibTransId="{C59B9004-95D7-4913-9254-894FFD760C96}"/>
    <dgm:cxn modelId="{95A57E4A-4182-42C4-BCCA-464A8E9F5F2C}" type="presOf" srcId="{34064329-7C58-4CEE-9352-92BB54741B69}" destId="{51D50372-12E2-4BEE-BE80-DE89ECCB9266}" srcOrd="0" destOrd="0" presId="urn:microsoft.com/office/officeart/2005/8/layout/default#3"/>
    <dgm:cxn modelId="{96814D51-9091-4E9F-87D2-9F3ED8736EDB}" srcId="{C810E79E-67AA-4B55-BBA2-FABFE5C2792C}" destId="{34064329-7C58-4CEE-9352-92BB54741B69}" srcOrd="0" destOrd="0" parTransId="{95AF4320-4309-402C-887F-FCDDD0D8E051}" sibTransId="{7023962B-2927-4BF9-B714-33026DFEEFDE}"/>
    <dgm:cxn modelId="{539BCF48-4AA7-4B9B-B2FE-09698B52C70B}" srcId="{C810E79E-67AA-4B55-BBA2-FABFE5C2792C}" destId="{280745BB-20CD-4103-923C-5EAD6A0500F5}" srcOrd="4" destOrd="0" parTransId="{D0F690DC-E12F-4A75-AE5F-75F298ACDCB2}" sibTransId="{C8D5F7F8-67EB-41BE-8979-5BAFC0877ECA}"/>
    <dgm:cxn modelId="{FD0F5A3D-0F2F-43A6-B66C-FBEA521C51FF}" srcId="{C810E79E-67AA-4B55-BBA2-FABFE5C2792C}" destId="{624F41D6-22C6-414C-94FC-04941CABA281}" srcOrd="2" destOrd="0" parTransId="{CD9428E9-CDA7-4297-83F4-99D34003F40D}" sibTransId="{14A51E22-E09D-4E17-AB90-669F42CD5ADB}"/>
    <dgm:cxn modelId="{AF053D17-238F-428C-993A-72090E5A356D}" srcId="{C810E79E-67AA-4B55-BBA2-FABFE5C2792C}" destId="{0DCB648D-20F4-446F-974E-F0FEE716203A}" srcOrd="1" destOrd="0" parTransId="{9BC6F07A-29D5-45BD-B7B4-0BE029FBE4FE}" sibTransId="{D35DF5F8-1444-4FCC-8582-E8D8F38B542B}"/>
    <dgm:cxn modelId="{53305A66-AA4B-40A7-9B3C-158876A3F4CC}" type="presOf" srcId="{280745BB-20CD-4103-923C-5EAD6A0500F5}" destId="{31F8A221-15D1-4ADD-8E75-70903D7DC669}" srcOrd="0" destOrd="0" presId="urn:microsoft.com/office/officeart/2005/8/layout/default#3"/>
    <dgm:cxn modelId="{DB3ED984-B631-40FC-ABAE-8FCD91A73041}" type="presOf" srcId="{624F41D6-22C6-414C-94FC-04941CABA281}" destId="{BF74C966-FD83-41BF-BEEF-95D8B01354F5}" srcOrd="0" destOrd="0" presId="urn:microsoft.com/office/officeart/2005/8/layout/default#3"/>
    <dgm:cxn modelId="{BD895CB9-4643-49EC-B87D-A598B44C3359}" type="presOf" srcId="{0DCB648D-20F4-446F-974E-F0FEE716203A}" destId="{B9727E31-47B6-4F68-BDD4-21340768FC08}" srcOrd="0" destOrd="0" presId="urn:microsoft.com/office/officeart/2005/8/layout/default#3"/>
    <dgm:cxn modelId="{B80C603C-DC48-40C7-AD79-DE44A7266B44}" type="presOf" srcId="{C810E79E-67AA-4B55-BBA2-FABFE5C2792C}" destId="{3165B3CD-8103-488B-91A6-0D60476B4E01}" srcOrd="0" destOrd="0" presId="urn:microsoft.com/office/officeart/2005/8/layout/default#3"/>
    <dgm:cxn modelId="{82C38230-E1B6-43FD-A024-5EB9C97DED97}" type="presOf" srcId="{CDAAA150-A662-46F4-A284-60264C52D30A}" destId="{78B866E2-62A2-461C-B3A7-63F855EB911C}" srcOrd="0" destOrd="0" presId="urn:microsoft.com/office/officeart/2005/8/layout/default#3"/>
    <dgm:cxn modelId="{7596C817-6C78-4DB3-8CFB-1FF7DC665798}" type="presParOf" srcId="{3165B3CD-8103-488B-91A6-0D60476B4E01}" destId="{51D50372-12E2-4BEE-BE80-DE89ECCB9266}" srcOrd="0" destOrd="0" presId="urn:microsoft.com/office/officeart/2005/8/layout/default#3"/>
    <dgm:cxn modelId="{0ED69CCC-9AC9-4FDE-88FE-5D7727615A44}" type="presParOf" srcId="{3165B3CD-8103-488B-91A6-0D60476B4E01}" destId="{A0FD1564-B9CF-42BD-9764-3F96AFE3BEE9}" srcOrd="1" destOrd="0" presId="urn:microsoft.com/office/officeart/2005/8/layout/default#3"/>
    <dgm:cxn modelId="{E45F2663-735F-43EA-BCB9-A04CD0597D9C}" type="presParOf" srcId="{3165B3CD-8103-488B-91A6-0D60476B4E01}" destId="{B9727E31-47B6-4F68-BDD4-21340768FC08}" srcOrd="2" destOrd="0" presId="urn:microsoft.com/office/officeart/2005/8/layout/default#3"/>
    <dgm:cxn modelId="{66139EC3-3D82-4846-BFF5-747B00DA6336}" type="presParOf" srcId="{3165B3CD-8103-488B-91A6-0D60476B4E01}" destId="{71DD62A3-C128-4648-B816-23A9DAD73B41}" srcOrd="3" destOrd="0" presId="urn:microsoft.com/office/officeart/2005/8/layout/default#3"/>
    <dgm:cxn modelId="{DF4C0DEC-6354-4942-9B47-B710316FCF9E}" type="presParOf" srcId="{3165B3CD-8103-488B-91A6-0D60476B4E01}" destId="{BF74C966-FD83-41BF-BEEF-95D8B01354F5}" srcOrd="4" destOrd="0" presId="urn:microsoft.com/office/officeart/2005/8/layout/default#3"/>
    <dgm:cxn modelId="{3C86C137-8DE0-4B9B-876B-F5C911917768}" type="presParOf" srcId="{3165B3CD-8103-488B-91A6-0D60476B4E01}" destId="{10C03E8A-FC4E-4159-8747-7D17141EC428}" srcOrd="5" destOrd="0" presId="urn:microsoft.com/office/officeart/2005/8/layout/default#3"/>
    <dgm:cxn modelId="{DD458787-09FB-4FD1-9B11-7B55C941756F}" type="presParOf" srcId="{3165B3CD-8103-488B-91A6-0D60476B4E01}" destId="{78B866E2-62A2-461C-B3A7-63F855EB911C}" srcOrd="6" destOrd="0" presId="urn:microsoft.com/office/officeart/2005/8/layout/default#3"/>
    <dgm:cxn modelId="{38D86CB7-FF15-4E23-B026-F558A2F2216D}" type="presParOf" srcId="{3165B3CD-8103-488B-91A6-0D60476B4E01}" destId="{C5A43D28-B0B1-4690-9FB8-AD0AA26ECFDC}" srcOrd="7" destOrd="0" presId="urn:microsoft.com/office/officeart/2005/8/layout/default#3"/>
    <dgm:cxn modelId="{D3F43A6A-4AC2-404C-9A55-BB7CB02219E3}" type="presParOf" srcId="{3165B3CD-8103-488B-91A6-0D60476B4E01}" destId="{31F8A221-15D1-4ADD-8E75-70903D7DC669}" srcOrd="8" destOrd="0" presId="urn:microsoft.com/office/officeart/2005/8/layout/defaul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E4A30CC-185E-41EC-9F8E-DDC3DF196BE8}" type="doc">
      <dgm:prSet loTypeId="urn:microsoft.com/office/officeart/2005/8/layout/default#4" loCatId="list" qsTypeId="urn:microsoft.com/office/officeart/2005/8/quickstyle/simple5" qsCatId="simple" csTypeId="urn:microsoft.com/office/officeart/2005/8/colors/colorful4" csCatId="colorful" phldr="1"/>
      <dgm:spPr/>
      <dgm:t>
        <a:bodyPr/>
        <a:lstStyle/>
        <a:p>
          <a:pPr rtl="1"/>
          <a:endParaRPr lang="fa-IR"/>
        </a:p>
      </dgm:t>
    </dgm:pt>
    <dgm:pt modelId="{190C934E-65AA-4989-A91E-2BEDAEB0EB63}">
      <dgm:prSet phldrT="[Text]"/>
      <dgm:spPr/>
      <dgm:t>
        <a:bodyPr/>
        <a:lstStyle/>
        <a:p>
          <a:pPr rtl="1"/>
          <a:r>
            <a:rPr lang="fa-IR"/>
            <a:t>۱. نارسی</a:t>
          </a:r>
        </a:p>
      </dgm:t>
    </dgm:pt>
    <dgm:pt modelId="{5461F0C2-3CCA-4F82-B738-F24A25E70248}" type="parTrans" cxnId="{582E57B1-84E0-47D2-B0DA-C7D31BD820E2}">
      <dgm:prSet/>
      <dgm:spPr/>
      <dgm:t>
        <a:bodyPr/>
        <a:lstStyle/>
        <a:p>
          <a:pPr rtl="1"/>
          <a:endParaRPr lang="fa-IR"/>
        </a:p>
      </dgm:t>
    </dgm:pt>
    <dgm:pt modelId="{27BCE1CC-B10D-4D9E-A9C5-FF0218125755}" type="sibTrans" cxnId="{582E57B1-84E0-47D2-B0DA-C7D31BD820E2}">
      <dgm:prSet/>
      <dgm:spPr/>
      <dgm:t>
        <a:bodyPr/>
        <a:lstStyle/>
        <a:p>
          <a:pPr rtl="1"/>
          <a:endParaRPr lang="fa-IR"/>
        </a:p>
      </dgm:t>
    </dgm:pt>
    <dgm:pt modelId="{ED2DC157-61EE-4896-AA4E-93E0B731D942}">
      <dgm:prSet/>
      <dgm:spPr/>
      <dgm:t>
        <a:bodyPr/>
        <a:lstStyle/>
        <a:p>
          <a:pPr rtl="1"/>
          <a:r>
            <a:rPr lang="fa-IR">
              <a:solidFill>
                <a:schemeClr val="tx1"/>
              </a:solidFill>
            </a:rPr>
            <a:t>۲. نوزاد کوچک برای سن بارداری (</a:t>
          </a:r>
          <a:r>
            <a:rPr lang="en-US">
              <a:solidFill>
                <a:schemeClr val="tx1"/>
              </a:solidFill>
            </a:rPr>
            <a:t>SGA</a:t>
          </a:r>
          <a:r>
            <a:rPr lang="fa-IR">
              <a:solidFill>
                <a:schemeClr val="tx1"/>
              </a:solidFill>
            </a:rPr>
            <a:t>)</a:t>
          </a:r>
          <a:endParaRPr lang="en-US" dirty="0">
            <a:solidFill>
              <a:schemeClr val="tx1"/>
            </a:solidFill>
          </a:endParaRPr>
        </a:p>
      </dgm:t>
    </dgm:pt>
    <dgm:pt modelId="{35098915-BB4B-41B5-9C57-BFCD1D64DA6B}" type="parTrans" cxnId="{882B5B85-9031-4D7F-9F9C-A0E45261B837}">
      <dgm:prSet/>
      <dgm:spPr/>
      <dgm:t>
        <a:bodyPr/>
        <a:lstStyle/>
        <a:p>
          <a:pPr rtl="1"/>
          <a:endParaRPr lang="fa-IR"/>
        </a:p>
      </dgm:t>
    </dgm:pt>
    <dgm:pt modelId="{3B107F08-EBBA-4C11-8E98-E236D56F7DC0}" type="sibTrans" cxnId="{882B5B85-9031-4D7F-9F9C-A0E45261B837}">
      <dgm:prSet/>
      <dgm:spPr/>
      <dgm:t>
        <a:bodyPr/>
        <a:lstStyle/>
        <a:p>
          <a:pPr rtl="1"/>
          <a:endParaRPr lang="fa-IR"/>
        </a:p>
      </dgm:t>
    </dgm:pt>
    <dgm:pt modelId="{C3D190C6-746B-48BD-9DD9-F7837524BEE0}">
      <dgm:prSet/>
      <dgm:spPr/>
      <dgm:t>
        <a:bodyPr/>
        <a:lstStyle/>
        <a:p>
          <a:pPr rtl="1"/>
          <a:r>
            <a:rPr lang="fa-IR">
              <a:solidFill>
                <a:schemeClr val="tx1"/>
              </a:solidFill>
            </a:rPr>
            <a:t>۳. ناهنجاری‌های سیستم مرکزی، اندوکرینی و قلبی -تنفسی</a:t>
          </a:r>
          <a:endParaRPr lang="en-US" dirty="0">
            <a:solidFill>
              <a:schemeClr val="tx1"/>
            </a:solidFill>
          </a:endParaRPr>
        </a:p>
      </dgm:t>
    </dgm:pt>
    <dgm:pt modelId="{BCDE90D4-B402-4811-84FC-2CCC59D0D37E}" type="parTrans" cxnId="{494C0552-C031-4020-8BCF-A2607645E13B}">
      <dgm:prSet/>
      <dgm:spPr/>
      <dgm:t>
        <a:bodyPr/>
        <a:lstStyle/>
        <a:p>
          <a:pPr rtl="1"/>
          <a:endParaRPr lang="fa-IR"/>
        </a:p>
      </dgm:t>
    </dgm:pt>
    <dgm:pt modelId="{C0CCA9AF-A1D9-4562-802C-2A8C853C3E98}" type="sibTrans" cxnId="{494C0552-C031-4020-8BCF-A2607645E13B}">
      <dgm:prSet/>
      <dgm:spPr/>
      <dgm:t>
        <a:bodyPr/>
        <a:lstStyle/>
        <a:p>
          <a:pPr rtl="1"/>
          <a:endParaRPr lang="fa-IR"/>
        </a:p>
      </dgm:t>
    </dgm:pt>
    <dgm:pt modelId="{F9584D12-F326-46D5-92A5-55BD59634A5C}">
      <dgm:prSet/>
      <dgm:spPr/>
      <dgm:t>
        <a:bodyPr/>
        <a:lstStyle/>
        <a:p>
          <a:pPr rtl="1"/>
          <a:r>
            <a:rPr lang="fa-IR">
              <a:solidFill>
                <a:schemeClr val="tx1"/>
              </a:solidFill>
            </a:rPr>
            <a:t>۴. هایپو گلایسمی، عدم تعادل الکترولیتی، عفونت و مشکلات تغذیه‌ای</a:t>
          </a:r>
          <a:endParaRPr lang="en-US" dirty="0">
            <a:solidFill>
              <a:schemeClr val="tx1"/>
            </a:solidFill>
          </a:endParaRPr>
        </a:p>
      </dgm:t>
    </dgm:pt>
    <dgm:pt modelId="{E0ABFEE0-6053-4DD6-84D4-51F5602B49DA}" type="parTrans" cxnId="{D4B6B62E-872E-4FB2-A6BD-EBCE4E72A752}">
      <dgm:prSet/>
      <dgm:spPr/>
      <dgm:t>
        <a:bodyPr/>
        <a:lstStyle/>
        <a:p>
          <a:pPr rtl="1"/>
          <a:endParaRPr lang="fa-IR"/>
        </a:p>
      </dgm:t>
    </dgm:pt>
    <dgm:pt modelId="{BB0122E2-5C3A-4806-857C-34507D838B5F}" type="sibTrans" cxnId="{D4B6B62E-872E-4FB2-A6BD-EBCE4E72A752}">
      <dgm:prSet/>
      <dgm:spPr/>
      <dgm:t>
        <a:bodyPr/>
        <a:lstStyle/>
        <a:p>
          <a:pPr rtl="1"/>
          <a:endParaRPr lang="fa-IR"/>
        </a:p>
      </dgm:t>
    </dgm:pt>
    <dgm:pt modelId="{10D2F8B7-A2C4-4DBA-9999-8B2A73730419}">
      <dgm:prSet/>
      <dgm:spPr/>
      <dgm:t>
        <a:bodyPr/>
        <a:lstStyle/>
        <a:p>
          <a:pPr rtl="1"/>
          <a:r>
            <a:rPr lang="fa-IR" dirty="0">
              <a:solidFill>
                <a:schemeClr val="tx1"/>
              </a:solidFill>
            </a:rPr>
            <a:t>۵. نقایص باز پوست (نقایص دیواره شکم یا نقایص لوله عصبی).</a:t>
          </a:r>
          <a:endParaRPr lang="en-US" dirty="0">
            <a:solidFill>
              <a:schemeClr val="tx1"/>
            </a:solidFill>
          </a:endParaRPr>
        </a:p>
      </dgm:t>
    </dgm:pt>
    <dgm:pt modelId="{E4C5573E-55D9-454F-BB09-2F2BF7CBDBA8}" type="parTrans" cxnId="{306AF489-C1BA-4DFB-B09A-F446567112D8}">
      <dgm:prSet/>
      <dgm:spPr/>
      <dgm:t>
        <a:bodyPr/>
        <a:lstStyle/>
        <a:p>
          <a:pPr rtl="1"/>
          <a:endParaRPr lang="fa-IR"/>
        </a:p>
      </dgm:t>
    </dgm:pt>
    <dgm:pt modelId="{A6E327C1-8A1E-4B65-9008-94A42BB8BF60}" type="sibTrans" cxnId="{306AF489-C1BA-4DFB-B09A-F446567112D8}">
      <dgm:prSet/>
      <dgm:spPr/>
      <dgm:t>
        <a:bodyPr/>
        <a:lstStyle/>
        <a:p>
          <a:pPr rtl="1"/>
          <a:endParaRPr lang="fa-IR"/>
        </a:p>
      </dgm:t>
    </dgm:pt>
    <dgm:pt modelId="{B98D1E83-2E19-4AF3-9C79-222599A976C7}">
      <dgm:prSet/>
      <dgm:spPr/>
      <dgm:t>
        <a:bodyPr/>
        <a:lstStyle/>
        <a:p>
          <a:pPr rtl="1"/>
          <a:r>
            <a:rPr lang="fa-IR">
              <a:solidFill>
                <a:schemeClr val="tx1"/>
              </a:solidFill>
            </a:rPr>
            <a:t>۶. مواجه با عوامل بلوک کننده عصبی- عضلانی، داروهای ضد درد و یا داروهای بیهوشی</a:t>
          </a:r>
          <a:endParaRPr lang="en-US" dirty="0">
            <a:solidFill>
              <a:schemeClr val="tx1"/>
            </a:solidFill>
          </a:endParaRPr>
        </a:p>
      </dgm:t>
    </dgm:pt>
    <dgm:pt modelId="{F5E91F4B-761D-4FBD-99FD-283D2CC6F368}" type="parTrans" cxnId="{70EA0434-9020-4334-B593-04A7106C5137}">
      <dgm:prSet/>
      <dgm:spPr/>
      <dgm:t>
        <a:bodyPr/>
        <a:lstStyle/>
        <a:p>
          <a:pPr rtl="1"/>
          <a:endParaRPr lang="fa-IR"/>
        </a:p>
      </dgm:t>
    </dgm:pt>
    <dgm:pt modelId="{E2AF72CD-91C2-4473-968D-4EA019B2733A}" type="sibTrans" cxnId="{70EA0434-9020-4334-B593-04A7106C5137}">
      <dgm:prSet/>
      <dgm:spPr/>
      <dgm:t>
        <a:bodyPr/>
        <a:lstStyle/>
        <a:p>
          <a:pPr rtl="1"/>
          <a:endParaRPr lang="fa-IR"/>
        </a:p>
      </dgm:t>
    </dgm:pt>
    <dgm:pt modelId="{092D705D-2D09-4C0E-BD10-FB5A2C4E38E0}" type="pres">
      <dgm:prSet presAssocID="{4E4A30CC-185E-41EC-9F8E-DDC3DF196BE8}" presName="diagram" presStyleCnt="0">
        <dgm:presLayoutVars>
          <dgm:dir val="rev"/>
          <dgm:resizeHandles val="exact"/>
        </dgm:presLayoutVars>
      </dgm:prSet>
      <dgm:spPr/>
      <dgm:t>
        <a:bodyPr/>
        <a:lstStyle/>
        <a:p>
          <a:endParaRPr lang="en-US"/>
        </a:p>
      </dgm:t>
    </dgm:pt>
    <dgm:pt modelId="{E86BFBE3-0F94-4763-ACB9-E6BA43489233}" type="pres">
      <dgm:prSet presAssocID="{190C934E-65AA-4989-A91E-2BEDAEB0EB63}" presName="node" presStyleLbl="node1" presStyleIdx="0" presStyleCnt="6">
        <dgm:presLayoutVars>
          <dgm:bulletEnabled val="1"/>
        </dgm:presLayoutVars>
      </dgm:prSet>
      <dgm:spPr/>
      <dgm:t>
        <a:bodyPr/>
        <a:lstStyle/>
        <a:p>
          <a:endParaRPr lang="en-US"/>
        </a:p>
      </dgm:t>
    </dgm:pt>
    <dgm:pt modelId="{4D26AF21-6600-4789-A9B1-1B8E055199F8}" type="pres">
      <dgm:prSet presAssocID="{27BCE1CC-B10D-4D9E-A9C5-FF0218125755}" presName="sibTrans" presStyleCnt="0"/>
      <dgm:spPr/>
    </dgm:pt>
    <dgm:pt modelId="{04FFB6CE-5F36-4B02-88AF-6E0A78FB687C}" type="pres">
      <dgm:prSet presAssocID="{ED2DC157-61EE-4896-AA4E-93E0B731D942}" presName="node" presStyleLbl="node1" presStyleIdx="1" presStyleCnt="6">
        <dgm:presLayoutVars>
          <dgm:bulletEnabled val="1"/>
        </dgm:presLayoutVars>
      </dgm:prSet>
      <dgm:spPr/>
      <dgm:t>
        <a:bodyPr/>
        <a:lstStyle/>
        <a:p>
          <a:endParaRPr lang="en-US"/>
        </a:p>
      </dgm:t>
    </dgm:pt>
    <dgm:pt modelId="{6C37BC4A-F834-4C49-B212-97F2DEA0AD1D}" type="pres">
      <dgm:prSet presAssocID="{3B107F08-EBBA-4C11-8E98-E236D56F7DC0}" presName="sibTrans" presStyleCnt="0"/>
      <dgm:spPr/>
    </dgm:pt>
    <dgm:pt modelId="{73C69DBF-9D81-41CC-8E91-8FD86C90F0E6}" type="pres">
      <dgm:prSet presAssocID="{C3D190C6-746B-48BD-9DD9-F7837524BEE0}" presName="node" presStyleLbl="node1" presStyleIdx="2" presStyleCnt="6">
        <dgm:presLayoutVars>
          <dgm:bulletEnabled val="1"/>
        </dgm:presLayoutVars>
      </dgm:prSet>
      <dgm:spPr/>
      <dgm:t>
        <a:bodyPr/>
        <a:lstStyle/>
        <a:p>
          <a:endParaRPr lang="en-US"/>
        </a:p>
      </dgm:t>
    </dgm:pt>
    <dgm:pt modelId="{A2A02222-1EA1-40CC-A7BD-B5288CDCBF08}" type="pres">
      <dgm:prSet presAssocID="{C0CCA9AF-A1D9-4562-802C-2A8C853C3E98}" presName="sibTrans" presStyleCnt="0"/>
      <dgm:spPr/>
    </dgm:pt>
    <dgm:pt modelId="{78515CF5-C0B9-444E-8DEF-031C9AD33857}" type="pres">
      <dgm:prSet presAssocID="{F9584D12-F326-46D5-92A5-55BD59634A5C}" presName="node" presStyleLbl="node1" presStyleIdx="3" presStyleCnt="6" custLinFactNeighborX="-1307">
        <dgm:presLayoutVars>
          <dgm:bulletEnabled val="1"/>
        </dgm:presLayoutVars>
      </dgm:prSet>
      <dgm:spPr/>
      <dgm:t>
        <a:bodyPr/>
        <a:lstStyle/>
        <a:p>
          <a:endParaRPr lang="en-US"/>
        </a:p>
      </dgm:t>
    </dgm:pt>
    <dgm:pt modelId="{D7189179-6827-430D-B5B3-A57AF990B056}" type="pres">
      <dgm:prSet presAssocID="{BB0122E2-5C3A-4806-857C-34507D838B5F}" presName="sibTrans" presStyleCnt="0"/>
      <dgm:spPr/>
    </dgm:pt>
    <dgm:pt modelId="{69BB97A0-038A-4D71-B107-F95B2428F6BF}" type="pres">
      <dgm:prSet presAssocID="{10D2F8B7-A2C4-4DBA-9999-8B2A73730419}" presName="node" presStyleLbl="node1" presStyleIdx="4" presStyleCnt="6" custLinFactNeighborX="-1307">
        <dgm:presLayoutVars>
          <dgm:bulletEnabled val="1"/>
        </dgm:presLayoutVars>
      </dgm:prSet>
      <dgm:spPr/>
      <dgm:t>
        <a:bodyPr/>
        <a:lstStyle/>
        <a:p>
          <a:endParaRPr lang="en-US"/>
        </a:p>
      </dgm:t>
    </dgm:pt>
    <dgm:pt modelId="{6A7F891B-601D-4FF4-92D0-F96F3A8C154B}" type="pres">
      <dgm:prSet presAssocID="{A6E327C1-8A1E-4B65-9008-94A42BB8BF60}" presName="sibTrans" presStyleCnt="0"/>
      <dgm:spPr/>
    </dgm:pt>
    <dgm:pt modelId="{8467F43F-5CC2-40DA-8AE7-98296DA2EDCA}" type="pres">
      <dgm:prSet presAssocID="{B98D1E83-2E19-4AF3-9C79-222599A976C7}" presName="node" presStyleLbl="node1" presStyleIdx="5" presStyleCnt="6" custLinFactNeighborX="-1307">
        <dgm:presLayoutVars>
          <dgm:bulletEnabled val="1"/>
        </dgm:presLayoutVars>
      </dgm:prSet>
      <dgm:spPr/>
      <dgm:t>
        <a:bodyPr/>
        <a:lstStyle/>
        <a:p>
          <a:endParaRPr lang="en-US"/>
        </a:p>
      </dgm:t>
    </dgm:pt>
  </dgm:ptLst>
  <dgm:cxnLst>
    <dgm:cxn modelId="{8D1B3B07-19DA-4234-B1E8-0174FA843B7B}" type="presOf" srcId="{4E4A30CC-185E-41EC-9F8E-DDC3DF196BE8}" destId="{092D705D-2D09-4C0E-BD10-FB5A2C4E38E0}" srcOrd="0" destOrd="0" presId="urn:microsoft.com/office/officeart/2005/8/layout/default#4"/>
    <dgm:cxn modelId="{57282F05-7E0F-4456-AFFC-EDE740A30338}" type="presOf" srcId="{190C934E-65AA-4989-A91E-2BEDAEB0EB63}" destId="{E86BFBE3-0F94-4763-ACB9-E6BA43489233}" srcOrd="0" destOrd="0" presId="urn:microsoft.com/office/officeart/2005/8/layout/default#4"/>
    <dgm:cxn modelId="{882B5B85-9031-4D7F-9F9C-A0E45261B837}" srcId="{4E4A30CC-185E-41EC-9F8E-DDC3DF196BE8}" destId="{ED2DC157-61EE-4896-AA4E-93E0B731D942}" srcOrd="1" destOrd="0" parTransId="{35098915-BB4B-41B5-9C57-BFCD1D64DA6B}" sibTransId="{3B107F08-EBBA-4C11-8E98-E236D56F7DC0}"/>
    <dgm:cxn modelId="{35C2970B-B877-482A-9EBA-62524708DCF7}" type="presOf" srcId="{ED2DC157-61EE-4896-AA4E-93E0B731D942}" destId="{04FFB6CE-5F36-4B02-88AF-6E0A78FB687C}" srcOrd="0" destOrd="0" presId="urn:microsoft.com/office/officeart/2005/8/layout/default#4"/>
    <dgm:cxn modelId="{582E57B1-84E0-47D2-B0DA-C7D31BD820E2}" srcId="{4E4A30CC-185E-41EC-9F8E-DDC3DF196BE8}" destId="{190C934E-65AA-4989-A91E-2BEDAEB0EB63}" srcOrd="0" destOrd="0" parTransId="{5461F0C2-3CCA-4F82-B738-F24A25E70248}" sibTransId="{27BCE1CC-B10D-4D9E-A9C5-FF0218125755}"/>
    <dgm:cxn modelId="{78595838-FC63-4D07-9CA6-83CD19C1D607}" type="presOf" srcId="{10D2F8B7-A2C4-4DBA-9999-8B2A73730419}" destId="{69BB97A0-038A-4D71-B107-F95B2428F6BF}" srcOrd="0" destOrd="0" presId="urn:microsoft.com/office/officeart/2005/8/layout/default#4"/>
    <dgm:cxn modelId="{306AF489-C1BA-4DFB-B09A-F446567112D8}" srcId="{4E4A30CC-185E-41EC-9F8E-DDC3DF196BE8}" destId="{10D2F8B7-A2C4-4DBA-9999-8B2A73730419}" srcOrd="4" destOrd="0" parTransId="{E4C5573E-55D9-454F-BB09-2F2BF7CBDBA8}" sibTransId="{A6E327C1-8A1E-4B65-9008-94A42BB8BF60}"/>
    <dgm:cxn modelId="{494C0552-C031-4020-8BCF-A2607645E13B}" srcId="{4E4A30CC-185E-41EC-9F8E-DDC3DF196BE8}" destId="{C3D190C6-746B-48BD-9DD9-F7837524BEE0}" srcOrd="2" destOrd="0" parTransId="{BCDE90D4-B402-4811-84FC-2CCC59D0D37E}" sibTransId="{C0CCA9AF-A1D9-4562-802C-2A8C853C3E98}"/>
    <dgm:cxn modelId="{59090D2F-3A2D-48B8-B695-A5A0AC4FAD12}" type="presOf" srcId="{B98D1E83-2E19-4AF3-9C79-222599A976C7}" destId="{8467F43F-5CC2-40DA-8AE7-98296DA2EDCA}" srcOrd="0" destOrd="0" presId="urn:microsoft.com/office/officeart/2005/8/layout/default#4"/>
    <dgm:cxn modelId="{2451DB90-EC66-4CF9-904E-C6576BBABE0A}" type="presOf" srcId="{C3D190C6-746B-48BD-9DD9-F7837524BEE0}" destId="{73C69DBF-9D81-41CC-8E91-8FD86C90F0E6}" srcOrd="0" destOrd="0" presId="urn:microsoft.com/office/officeart/2005/8/layout/default#4"/>
    <dgm:cxn modelId="{70EA0434-9020-4334-B593-04A7106C5137}" srcId="{4E4A30CC-185E-41EC-9F8E-DDC3DF196BE8}" destId="{B98D1E83-2E19-4AF3-9C79-222599A976C7}" srcOrd="5" destOrd="0" parTransId="{F5E91F4B-761D-4FBD-99FD-283D2CC6F368}" sibTransId="{E2AF72CD-91C2-4473-968D-4EA019B2733A}"/>
    <dgm:cxn modelId="{D4B6B62E-872E-4FB2-A6BD-EBCE4E72A752}" srcId="{4E4A30CC-185E-41EC-9F8E-DDC3DF196BE8}" destId="{F9584D12-F326-46D5-92A5-55BD59634A5C}" srcOrd="3" destOrd="0" parTransId="{E0ABFEE0-6053-4DD6-84D4-51F5602B49DA}" sibTransId="{BB0122E2-5C3A-4806-857C-34507D838B5F}"/>
    <dgm:cxn modelId="{BD54EAB0-58E7-4D6E-809D-AA9C1F75836B}" type="presOf" srcId="{F9584D12-F326-46D5-92A5-55BD59634A5C}" destId="{78515CF5-C0B9-444E-8DEF-031C9AD33857}" srcOrd="0" destOrd="0" presId="urn:microsoft.com/office/officeart/2005/8/layout/default#4"/>
    <dgm:cxn modelId="{400F8AF6-FE4B-4C2A-8F3C-8F7484B12EF8}" type="presParOf" srcId="{092D705D-2D09-4C0E-BD10-FB5A2C4E38E0}" destId="{E86BFBE3-0F94-4763-ACB9-E6BA43489233}" srcOrd="0" destOrd="0" presId="urn:microsoft.com/office/officeart/2005/8/layout/default#4"/>
    <dgm:cxn modelId="{D980F8B8-EFBB-4087-8C0C-FE73C341AB4D}" type="presParOf" srcId="{092D705D-2D09-4C0E-BD10-FB5A2C4E38E0}" destId="{4D26AF21-6600-4789-A9B1-1B8E055199F8}" srcOrd="1" destOrd="0" presId="urn:microsoft.com/office/officeart/2005/8/layout/default#4"/>
    <dgm:cxn modelId="{53A34102-8EFC-4FC1-BB14-0741E20E1187}" type="presParOf" srcId="{092D705D-2D09-4C0E-BD10-FB5A2C4E38E0}" destId="{04FFB6CE-5F36-4B02-88AF-6E0A78FB687C}" srcOrd="2" destOrd="0" presId="urn:microsoft.com/office/officeart/2005/8/layout/default#4"/>
    <dgm:cxn modelId="{8BA7DFA6-E521-4453-9B78-2B73D051CB8A}" type="presParOf" srcId="{092D705D-2D09-4C0E-BD10-FB5A2C4E38E0}" destId="{6C37BC4A-F834-4C49-B212-97F2DEA0AD1D}" srcOrd="3" destOrd="0" presId="urn:microsoft.com/office/officeart/2005/8/layout/default#4"/>
    <dgm:cxn modelId="{5E31DD02-5956-409C-9600-D85C9E668C0C}" type="presParOf" srcId="{092D705D-2D09-4C0E-BD10-FB5A2C4E38E0}" destId="{73C69DBF-9D81-41CC-8E91-8FD86C90F0E6}" srcOrd="4" destOrd="0" presId="urn:microsoft.com/office/officeart/2005/8/layout/default#4"/>
    <dgm:cxn modelId="{ADE5AC35-7746-4A1A-AF89-B690C59C05E3}" type="presParOf" srcId="{092D705D-2D09-4C0E-BD10-FB5A2C4E38E0}" destId="{A2A02222-1EA1-40CC-A7BD-B5288CDCBF08}" srcOrd="5" destOrd="0" presId="urn:microsoft.com/office/officeart/2005/8/layout/default#4"/>
    <dgm:cxn modelId="{96CDE594-DD32-42CC-AA4B-F21F97A9766E}" type="presParOf" srcId="{092D705D-2D09-4C0E-BD10-FB5A2C4E38E0}" destId="{78515CF5-C0B9-444E-8DEF-031C9AD33857}" srcOrd="6" destOrd="0" presId="urn:microsoft.com/office/officeart/2005/8/layout/default#4"/>
    <dgm:cxn modelId="{BF0DB27C-9277-4630-A8E1-A228816F260F}" type="presParOf" srcId="{092D705D-2D09-4C0E-BD10-FB5A2C4E38E0}" destId="{D7189179-6827-430D-B5B3-A57AF990B056}" srcOrd="7" destOrd="0" presId="urn:microsoft.com/office/officeart/2005/8/layout/default#4"/>
    <dgm:cxn modelId="{B22D21A1-58D2-4567-94EB-9D48ED08011A}" type="presParOf" srcId="{092D705D-2D09-4C0E-BD10-FB5A2C4E38E0}" destId="{69BB97A0-038A-4D71-B107-F95B2428F6BF}" srcOrd="8" destOrd="0" presId="urn:microsoft.com/office/officeart/2005/8/layout/default#4"/>
    <dgm:cxn modelId="{69081A3F-0B2B-44EA-99CB-844494789748}" type="presParOf" srcId="{092D705D-2D09-4C0E-BD10-FB5A2C4E38E0}" destId="{6A7F891B-601D-4FF4-92D0-F96F3A8C154B}" srcOrd="9" destOrd="0" presId="urn:microsoft.com/office/officeart/2005/8/layout/default#4"/>
    <dgm:cxn modelId="{A7D1974C-F4B5-4D45-AD18-CB62812D1E3E}" type="presParOf" srcId="{092D705D-2D09-4C0E-BD10-FB5A2C4E38E0}" destId="{8467F43F-5CC2-40DA-8AE7-98296DA2EDCA}" srcOrd="10" destOrd="0" presId="urn:microsoft.com/office/officeart/2005/8/layout/default#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0007EBA4-3121-4E93-8F8D-00A70720AF57}" type="doc">
      <dgm:prSet loTypeId="urn:microsoft.com/office/officeart/2005/8/layout/default#1" loCatId="list" qsTypeId="urn:microsoft.com/office/officeart/2005/8/quickstyle/simple5" qsCatId="simple" csTypeId="urn:microsoft.com/office/officeart/2005/8/colors/colorful4" csCatId="colorful" phldr="1"/>
      <dgm:spPr/>
      <dgm:t>
        <a:bodyPr/>
        <a:lstStyle/>
        <a:p>
          <a:pPr rtl="1"/>
          <a:endParaRPr lang="fa-IR"/>
        </a:p>
      </dgm:t>
    </dgm:pt>
    <dgm:pt modelId="{C7AD8342-E852-4F40-926A-F4593E25B5FD}">
      <dgm:prSet phldrT="[Text]" custT="1"/>
      <dgm:spPr/>
      <dgm:t>
        <a:bodyPr/>
        <a:lstStyle/>
        <a:p>
          <a:pPr rtl="1"/>
          <a:r>
            <a:rPr lang="fa-IR" sz="2000" b="1">
              <a:solidFill>
                <a:schemeClr val="tx1"/>
              </a:solidFill>
            </a:rPr>
            <a:t>عدم تحمل تغذیه (دیستانسیون شکمی یا استفراغ)</a:t>
          </a:r>
        </a:p>
      </dgm:t>
    </dgm:pt>
    <dgm:pt modelId="{27E95CF1-A6A5-4E0D-8076-4308EB0BDF23}" type="parTrans" cxnId="{262A5885-C2F3-47FE-A2AE-8FDC09883FC5}">
      <dgm:prSet/>
      <dgm:spPr/>
      <dgm:t>
        <a:bodyPr/>
        <a:lstStyle/>
        <a:p>
          <a:pPr rtl="1"/>
          <a:endParaRPr lang="fa-IR"/>
        </a:p>
      </dgm:t>
    </dgm:pt>
    <dgm:pt modelId="{000D5178-4E27-4DA4-85B4-2D0D3C9642C6}" type="sibTrans" cxnId="{262A5885-C2F3-47FE-A2AE-8FDC09883FC5}">
      <dgm:prSet/>
      <dgm:spPr/>
      <dgm:t>
        <a:bodyPr/>
        <a:lstStyle/>
        <a:p>
          <a:pPr rtl="1"/>
          <a:endParaRPr lang="fa-IR"/>
        </a:p>
      </dgm:t>
    </dgm:pt>
    <dgm:pt modelId="{F4639F49-6C68-4682-BDFC-3209B3C19748}">
      <dgm:prSet custT="1"/>
      <dgm:spPr/>
      <dgm:t>
        <a:bodyPr/>
        <a:lstStyle/>
        <a:p>
          <a:pPr rtl="1"/>
          <a:r>
            <a:rPr lang="fa-IR" sz="2000" b="1">
              <a:solidFill>
                <a:schemeClr val="tx1"/>
              </a:solidFill>
            </a:rPr>
            <a:t>افزایش میزان متابولیسم</a:t>
          </a:r>
          <a:endParaRPr lang="en-US" sz="2000" b="1" dirty="0">
            <a:solidFill>
              <a:schemeClr val="tx1"/>
            </a:solidFill>
          </a:endParaRPr>
        </a:p>
      </dgm:t>
    </dgm:pt>
    <dgm:pt modelId="{774662EA-AB65-4394-8E94-D10359C5EA6D}" type="parTrans" cxnId="{80BB616D-36B4-402A-89CF-0D921D1431F6}">
      <dgm:prSet/>
      <dgm:spPr/>
      <dgm:t>
        <a:bodyPr/>
        <a:lstStyle/>
        <a:p>
          <a:pPr rtl="1"/>
          <a:endParaRPr lang="fa-IR"/>
        </a:p>
      </dgm:t>
    </dgm:pt>
    <dgm:pt modelId="{CEA1C2EA-A52D-42AB-A1C8-FAFF827DB63C}" type="sibTrans" cxnId="{80BB616D-36B4-402A-89CF-0D921D1431F6}">
      <dgm:prSet/>
      <dgm:spPr/>
      <dgm:t>
        <a:bodyPr/>
        <a:lstStyle/>
        <a:p>
          <a:pPr rtl="1"/>
          <a:endParaRPr lang="fa-IR"/>
        </a:p>
      </dgm:t>
    </dgm:pt>
    <dgm:pt modelId="{477195AF-5CF3-44B0-9BD7-BC0E4F67E709}">
      <dgm:prSet custT="1"/>
      <dgm:spPr/>
      <dgm:t>
        <a:bodyPr/>
        <a:lstStyle/>
        <a:p>
          <a:pPr rtl="1"/>
          <a:r>
            <a:rPr lang="fa-IR" sz="2000" b="1">
              <a:solidFill>
                <a:schemeClr val="tx1"/>
              </a:solidFill>
            </a:rPr>
            <a:t>تحریک پذیری یا خواب آلودگی</a:t>
          </a:r>
          <a:endParaRPr lang="en-US" sz="2000" b="1" dirty="0">
            <a:solidFill>
              <a:schemeClr val="tx1"/>
            </a:solidFill>
          </a:endParaRPr>
        </a:p>
      </dgm:t>
    </dgm:pt>
    <dgm:pt modelId="{10C42777-E826-415D-B405-96933D3A26B8}" type="parTrans" cxnId="{B18EF16A-0FA6-4C03-BED7-65E04F4890ED}">
      <dgm:prSet/>
      <dgm:spPr/>
      <dgm:t>
        <a:bodyPr/>
        <a:lstStyle/>
        <a:p>
          <a:pPr rtl="1"/>
          <a:endParaRPr lang="fa-IR"/>
        </a:p>
      </dgm:t>
    </dgm:pt>
    <dgm:pt modelId="{8AD70BAD-E5B9-44BD-BE85-4D6F3ACCE5BF}" type="sibTrans" cxnId="{B18EF16A-0FA6-4C03-BED7-65E04F4890ED}">
      <dgm:prSet/>
      <dgm:spPr/>
      <dgm:t>
        <a:bodyPr/>
        <a:lstStyle/>
        <a:p>
          <a:pPr rtl="1"/>
          <a:endParaRPr lang="fa-IR"/>
        </a:p>
      </dgm:t>
    </dgm:pt>
    <dgm:pt modelId="{03138B06-5A76-45EA-A70F-301029329FBC}">
      <dgm:prSet custT="1"/>
      <dgm:spPr/>
      <dgm:t>
        <a:bodyPr/>
        <a:lstStyle/>
        <a:p>
          <a:pPr rtl="1"/>
          <a:r>
            <a:rPr lang="fa-IR" sz="2000" b="1">
              <a:solidFill>
                <a:schemeClr val="tx1"/>
              </a:solidFill>
            </a:rPr>
            <a:t>اسیدوز متابولیک</a:t>
          </a:r>
          <a:endParaRPr lang="en-US" sz="2000" b="1" dirty="0">
            <a:solidFill>
              <a:schemeClr val="tx1"/>
            </a:solidFill>
          </a:endParaRPr>
        </a:p>
      </dgm:t>
    </dgm:pt>
    <dgm:pt modelId="{4134B109-79FC-4C32-8C5B-794F755ECF5A}" type="parTrans" cxnId="{E44E5A8C-704D-497C-A884-EA886013A577}">
      <dgm:prSet/>
      <dgm:spPr/>
      <dgm:t>
        <a:bodyPr/>
        <a:lstStyle/>
        <a:p>
          <a:pPr rtl="1"/>
          <a:endParaRPr lang="fa-IR"/>
        </a:p>
      </dgm:t>
    </dgm:pt>
    <dgm:pt modelId="{5F37F5F6-4DCC-4398-AB8E-88868AE4D4EC}" type="sibTrans" cxnId="{E44E5A8C-704D-497C-A884-EA886013A577}">
      <dgm:prSet/>
      <dgm:spPr/>
      <dgm:t>
        <a:bodyPr/>
        <a:lstStyle/>
        <a:p>
          <a:pPr rtl="1"/>
          <a:endParaRPr lang="fa-IR"/>
        </a:p>
      </dgm:t>
    </dgm:pt>
    <dgm:pt modelId="{6078646E-7276-4FE5-8FC2-6616FBEB3D3F}">
      <dgm:prSet custT="1"/>
      <dgm:spPr/>
      <dgm:t>
        <a:bodyPr/>
        <a:lstStyle/>
        <a:p>
          <a:pPr rtl="1"/>
          <a:r>
            <a:rPr lang="fa-IR" sz="2000" b="1">
              <a:solidFill>
                <a:schemeClr val="tx1"/>
              </a:solidFill>
            </a:rPr>
            <a:t>انقباض عروق محیطی (رنگ پریدگی)</a:t>
          </a:r>
          <a:endParaRPr lang="en-US" sz="2000" b="1" dirty="0">
            <a:solidFill>
              <a:schemeClr val="tx1"/>
            </a:solidFill>
          </a:endParaRPr>
        </a:p>
      </dgm:t>
    </dgm:pt>
    <dgm:pt modelId="{933126AF-3530-4AA5-AB94-5AB25F7265B1}" type="parTrans" cxnId="{7CC8BD34-22F9-4822-B304-1F4D12FA8771}">
      <dgm:prSet/>
      <dgm:spPr/>
      <dgm:t>
        <a:bodyPr/>
        <a:lstStyle/>
        <a:p>
          <a:pPr rtl="1"/>
          <a:endParaRPr lang="fa-IR"/>
        </a:p>
      </dgm:t>
    </dgm:pt>
    <dgm:pt modelId="{214696A6-CF13-47B6-B007-38AA4DCB047C}" type="sibTrans" cxnId="{7CC8BD34-22F9-4822-B304-1F4D12FA8771}">
      <dgm:prSet/>
      <dgm:spPr/>
      <dgm:t>
        <a:bodyPr/>
        <a:lstStyle/>
        <a:p>
          <a:pPr rtl="1"/>
          <a:endParaRPr lang="fa-IR"/>
        </a:p>
      </dgm:t>
    </dgm:pt>
    <dgm:pt modelId="{290E75DA-F1D3-403F-9C6D-9CB569CE92FF}">
      <dgm:prSet custT="1"/>
      <dgm:spPr/>
      <dgm:t>
        <a:bodyPr/>
        <a:lstStyle/>
        <a:p>
          <a:pPr rtl="1"/>
          <a:r>
            <a:rPr lang="fa-IR" sz="2000" b="1" dirty="0">
              <a:solidFill>
                <a:schemeClr val="tx1"/>
              </a:solidFill>
            </a:rPr>
            <a:t>عدم وزن گیری مناسب</a:t>
          </a:r>
          <a:endParaRPr lang="en-US" sz="2000" b="1" dirty="0">
            <a:solidFill>
              <a:schemeClr val="tx1"/>
            </a:solidFill>
          </a:endParaRPr>
        </a:p>
      </dgm:t>
    </dgm:pt>
    <dgm:pt modelId="{633F597E-93FC-4699-8B7E-8D209EAEAD6B}" type="parTrans" cxnId="{2D5693D2-1EBA-4080-83EB-8357A6D73234}">
      <dgm:prSet/>
      <dgm:spPr/>
      <dgm:t>
        <a:bodyPr/>
        <a:lstStyle/>
        <a:p>
          <a:pPr rtl="1"/>
          <a:endParaRPr lang="fa-IR"/>
        </a:p>
      </dgm:t>
    </dgm:pt>
    <dgm:pt modelId="{EFCEB7D6-466F-4953-96AA-3609EEBC8AEC}" type="sibTrans" cxnId="{2D5693D2-1EBA-4080-83EB-8357A6D73234}">
      <dgm:prSet/>
      <dgm:spPr/>
      <dgm:t>
        <a:bodyPr/>
        <a:lstStyle/>
        <a:p>
          <a:pPr rtl="1"/>
          <a:endParaRPr lang="fa-IR"/>
        </a:p>
      </dgm:t>
    </dgm:pt>
    <dgm:pt modelId="{85FB19CC-863B-4CCC-8978-69F36FD0A1A9}">
      <dgm:prSet custT="1"/>
      <dgm:spPr/>
      <dgm:t>
        <a:bodyPr/>
        <a:lstStyle/>
        <a:p>
          <a:pPr rtl="1"/>
          <a:r>
            <a:rPr lang="fa-IR" sz="2000" b="1">
              <a:solidFill>
                <a:schemeClr val="tx1"/>
              </a:solidFill>
            </a:rPr>
            <a:t>دیسترس تنفسی</a:t>
          </a:r>
          <a:endParaRPr lang="en-US" sz="2000" b="1" dirty="0">
            <a:solidFill>
              <a:schemeClr val="tx1"/>
            </a:solidFill>
          </a:endParaRPr>
        </a:p>
      </dgm:t>
    </dgm:pt>
    <dgm:pt modelId="{13B6A685-E977-4C43-9A73-EA8AD7A19F43}" type="parTrans" cxnId="{235ABF54-7EA9-46D1-8BE5-10EA7E514EC3}">
      <dgm:prSet/>
      <dgm:spPr/>
      <dgm:t>
        <a:bodyPr/>
        <a:lstStyle/>
        <a:p>
          <a:pPr rtl="1"/>
          <a:endParaRPr lang="fa-IR"/>
        </a:p>
      </dgm:t>
    </dgm:pt>
    <dgm:pt modelId="{C4F6DF50-2942-4E73-8B88-B8232BDC53CF}" type="sibTrans" cxnId="{235ABF54-7EA9-46D1-8BE5-10EA7E514EC3}">
      <dgm:prSet/>
      <dgm:spPr/>
      <dgm:t>
        <a:bodyPr/>
        <a:lstStyle/>
        <a:p>
          <a:pPr rtl="1"/>
          <a:endParaRPr lang="fa-IR"/>
        </a:p>
      </dgm:t>
    </dgm:pt>
    <dgm:pt modelId="{F14B573B-3318-4E64-99A4-6A7DF2B950FD}">
      <dgm:prSet custT="1"/>
      <dgm:spPr/>
      <dgm:t>
        <a:bodyPr/>
        <a:lstStyle/>
        <a:p>
          <a:pPr rtl="1"/>
          <a:r>
            <a:rPr lang="fa-IR" sz="2000" b="1">
              <a:solidFill>
                <a:schemeClr val="tx1"/>
              </a:solidFill>
            </a:rPr>
            <a:t>گریه و مکیدن ضعیف</a:t>
          </a:r>
          <a:endParaRPr lang="en-US" sz="2000" b="1" dirty="0">
            <a:solidFill>
              <a:schemeClr val="tx1"/>
            </a:solidFill>
          </a:endParaRPr>
        </a:p>
      </dgm:t>
    </dgm:pt>
    <dgm:pt modelId="{7BCF06EF-44E0-4CFC-ADB4-045A219D1EF0}" type="parTrans" cxnId="{DFF335F7-B1FF-40C0-A019-C67C33951B2F}">
      <dgm:prSet/>
      <dgm:spPr/>
      <dgm:t>
        <a:bodyPr/>
        <a:lstStyle/>
        <a:p>
          <a:pPr rtl="1"/>
          <a:endParaRPr lang="fa-IR"/>
        </a:p>
      </dgm:t>
    </dgm:pt>
    <dgm:pt modelId="{AFDFF647-C3A9-4BDA-B1D3-E5C9F8A8C31F}" type="sibTrans" cxnId="{DFF335F7-B1FF-40C0-A019-C67C33951B2F}">
      <dgm:prSet/>
      <dgm:spPr/>
      <dgm:t>
        <a:bodyPr/>
        <a:lstStyle/>
        <a:p>
          <a:pPr rtl="1"/>
          <a:endParaRPr lang="fa-IR"/>
        </a:p>
      </dgm:t>
    </dgm:pt>
    <dgm:pt modelId="{DA65C06A-7FDA-4BA1-917B-F3908F34C28E}">
      <dgm:prSet custT="1"/>
      <dgm:spPr/>
      <dgm:t>
        <a:bodyPr/>
        <a:lstStyle/>
        <a:p>
          <a:pPr rtl="1"/>
          <a:r>
            <a:rPr lang="fa-IR" sz="2000" b="1">
              <a:solidFill>
                <a:schemeClr val="tx1"/>
              </a:solidFill>
            </a:rPr>
            <a:t>آپنه</a:t>
          </a:r>
          <a:endParaRPr lang="en-US" sz="2000" b="1" dirty="0">
            <a:solidFill>
              <a:schemeClr val="tx1"/>
            </a:solidFill>
          </a:endParaRPr>
        </a:p>
      </dgm:t>
    </dgm:pt>
    <dgm:pt modelId="{2C5B3730-5491-4ACF-BA3D-20680D1A152C}" type="parTrans" cxnId="{25110A49-3550-4FBF-BA05-1376C9BC7735}">
      <dgm:prSet/>
      <dgm:spPr/>
      <dgm:t>
        <a:bodyPr/>
        <a:lstStyle/>
        <a:p>
          <a:pPr rtl="1"/>
          <a:endParaRPr lang="fa-IR"/>
        </a:p>
      </dgm:t>
    </dgm:pt>
    <dgm:pt modelId="{3AE200ED-BB9A-42B2-893F-6FE0777FBB22}" type="sibTrans" cxnId="{25110A49-3550-4FBF-BA05-1376C9BC7735}">
      <dgm:prSet/>
      <dgm:spPr/>
      <dgm:t>
        <a:bodyPr/>
        <a:lstStyle/>
        <a:p>
          <a:pPr rtl="1"/>
          <a:endParaRPr lang="fa-IR"/>
        </a:p>
      </dgm:t>
    </dgm:pt>
    <dgm:pt modelId="{FCFD9F31-455D-4E4A-97F1-66D2BFA17B14}">
      <dgm:prSet custT="1"/>
      <dgm:spPr/>
      <dgm:t>
        <a:bodyPr/>
        <a:lstStyle/>
        <a:p>
          <a:pPr rtl="1"/>
          <a:r>
            <a:rPr lang="fa-IR" sz="2000" b="1">
              <a:solidFill>
                <a:schemeClr val="tx1"/>
              </a:solidFill>
            </a:rPr>
            <a:t>برادی کاردی</a:t>
          </a:r>
          <a:endParaRPr lang="en-US" sz="2000" b="1" dirty="0">
            <a:solidFill>
              <a:schemeClr val="tx1"/>
            </a:solidFill>
          </a:endParaRPr>
        </a:p>
      </dgm:t>
    </dgm:pt>
    <dgm:pt modelId="{E6C88861-8181-4AFB-AF5B-3049433F97CE}" type="parTrans" cxnId="{E006CA25-C6DB-40CB-BC75-D63992B36181}">
      <dgm:prSet/>
      <dgm:spPr/>
      <dgm:t>
        <a:bodyPr/>
        <a:lstStyle/>
        <a:p>
          <a:pPr rtl="1"/>
          <a:endParaRPr lang="fa-IR"/>
        </a:p>
      </dgm:t>
    </dgm:pt>
    <dgm:pt modelId="{20DCE537-5E95-4E5F-BD27-76459FDFACBC}" type="sibTrans" cxnId="{E006CA25-C6DB-40CB-BC75-D63992B36181}">
      <dgm:prSet/>
      <dgm:spPr/>
      <dgm:t>
        <a:bodyPr/>
        <a:lstStyle/>
        <a:p>
          <a:pPr rtl="1"/>
          <a:endParaRPr lang="fa-IR"/>
        </a:p>
      </dgm:t>
    </dgm:pt>
    <dgm:pt modelId="{626C7A50-AF3E-4F29-9730-C574EE26656D}">
      <dgm:prSet custT="1"/>
      <dgm:spPr/>
      <dgm:t>
        <a:bodyPr/>
        <a:lstStyle/>
        <a:p>
          <a:pPr rtl="1"/>
          <a:r>
            <a:rPr lang="fa-IR" sz="2000" b="1">
              <a:solidFill>
                <a:schemeClr val="tx1"/>
              </a:solidFill>
            </a:rPr>
            <a:t>سیانوز مرکزی = نقایص انعقادی (خونریزی ریه)</a:t>
          </a:r>
          <a:endParaRPr lang="en-US" sz="2000" b="1" dirty="0">
            <a:solidFill>
              <a:schemeClr val="tx1"/>
            </a:solidFill>
          </a:endParaRPr>
        </a:p>
      </dgm:t>
    </dgm:pt>
    <dgm:pt modelId="{E9989C40-6908-4A6D-ACFA-29DE30B58349}" type="parTrans" cxnId="{7A3BF1DF-AFF2-48A4-B305-D817D22544BE}">
      <dgm:prSet/>
      <dgm:spPr/>
      <dgm:t>
        <a:bodyPr/>
        <a:lstStyle/>
        <a:p>
          <a:pPr rtl="1"/>
          <a:endParaRPr lang="fa-IR"/>
        </a:p>
      </dgm:t>
    </dgm:pt>
    <dgm:pt modelId="{4F0DE996-68A9-4207-9E2B-319FD27EA875}" type="sibTrans" cxnId="{7A3BF1DF-AFF2-48A4-B305-D817D22544BE}">
      <dgm:prSet/>
      <dgm:spPr/>
      <dgm:t>
        <a:bodyPr/>
        <a:lstStyle/>
        <a:p>
          <a:pPr rtl="1"/>
          <a:endParaRPr lang="fa-IR"/>
        </a:p>
      </dgm:t>
    </dgm:pt>
    <dgm:pt modelId="{99632B3E-B2C9-4698-8A5F-865BC77B24B6}">
      <dgm:prSet custT="1"/>
      <dgm:spPr/>
      <dgm:t>
        <a:bodyPr/>
        <a:lstStyle/>
        <a:p>
          <a:pPr rtl="1"/>
          <a:r>
            <a:rPr lang="fa-IR" sz="2000" b="1">
              <a:solidFill>
                <a:schemeClr val="tx1"/>
              </a:solidFill>
            </a:rPr>
            <a:t>هایپوگلایسمی</a:t>
          </a:r>
          <a:endParaRPr lang="en-US" sz="2000" b="1" dirty="0">
            <a:solidFill>
              <a:schemeClr val="tx1"/>
            </a:solidFill>
          </a:endParaRPr>
        </a:p>
      </dgm:t>
    </dgm:pt>
    <dgm:pt modelId="{057CE9DD-F901-41F5-B9F1-E972C94B72BC}" type="parTrans" cxnId="{3CA49B54-88EE-4BF6-B985-E630F62233F1}">
      <dgm:prSet/>
      <dgm:spPr/>
      <dgm:t>
        <a:bodyPr/>
        <a:lstStyle/>
        <a:p>
          <a:pPr rtl="1"/>
          <a:endParaRPr lang="fa-IR"/>
        </a:p>
      </dgm:t>
    </dgm:pt>
    <dgm:pt modelId="{A99A62CF-188B-4BBD-85B7-669FFE5F6E47}" type="sibTrans" cxnId="{3CA49B54-88EE-4BF6-B985-E630F62233F1}">
      <dgm:prSet/>
      <dgm:spPr/>
      <dgm:t>
        <a:bodyPr/>
        <a:lstStyle/>
        <a:p>
          <a:pPr rtl="1"/>
          <a:endParaRPr lang="fa-IR"/>
        </a:p>
      </dgm:t>
    </dgm:pt>
    <dgm:pt modelId="{F6743B56-811F-4DA6-8DBB-7422B49595C4}">
      <dgm:prSet custT="1"/>
      <dgm:spPr/>
      <dgm:t>
        <a:bodyPr/>
        <a:lstStyle/>
        <a:p>
          <a:pPr rtl="1"/>
          <a:r>
            <a:rPr lang="fa-IR" sz="2000" b="1">
              <a:solidFill>
                <a:schemeClr val="tx1"/>
              </a:solidFill>
            </a:rPr>
            <a:t>هایپوتونی</a:t>
          </a:r>
          <a:endParaRPr lang="en-US" sz="2000" b="1" dirty="0">
            <a:solidFill>
              <a:schemeClr val="tx1"/>
            </a:solidFill>
          </a:endParaRPr>
        </a:p>
      </dgm:t>
    </dgm:pt>
    <dgm:pt modelId="{11A76AEA-5A81-4753-8598-112001CA52FA}" type="parTrans" cxnId="{B688C42D-2B83-4668-9CAE-4C1CA7151D5F}">
      <dgm:prSet/>
      <dgm:spPr/>
      <dgm:t>
        <a:bodyPr/>
        <a:lstStyle/>
        <a:p>
          <a:pPr rtl="1"/>
          <a:endParaRPr lang="fa-IR"/>
        </a:p>
      </dgm:t>
    </dgm:pt>
    <dgm:pt modelId="{552FCF39-D0A1-4404-8F3E-B5DE7AAD27D8}" type="sibTrans" cxnId="{B688C42D-2B83-4668-9CAE-4C1CA7151D5F}">
      <dgm:prSet/>
      <dgm:spPr/>
      <dgm:t>
        <a:bodyPr/>
        <a:lstStyle/>
        <a:p>
          <a:pPr rtl="1"/>
          <a:endParaRPr lang="fa-IR"/>
        </a:p>
      </dgm:t>
    </dgm:pt>
    <dgm:pt modelId="{2CDD2410-AA12-4D88-8EC2-A2667A071580}">
      <dgm:prSet custT="1"/>
      <dgm:spPr/>
      <dgm:t>
        <a:bodyPr/>
        <a:lstStyle/>
        <a:p>
          <a:pPr rtl="1"/>
          <a:r>
            <a:rPr lang="fa-IR" sz="2000" b="1" dirty="0" err="1">
              <a:solidFill>
                <a:schemeClr val="tx1"/>
              </a:solidFill>
            </a:rPr>
            <a:t>هایپوکسی</a:t>
          </a:r>
          <a:endParaRPr lang="en-US" sz="2000" b="1" dirty="0">
            <a:solidFill>
              <a:schemeClr val="tx1"/>
            </a:solidFill>
          </a:endParaRPr>
        </a:p>
      </dgm:t>
    </dgm:pt>
    <dgm:pt modelId="{A8A2A29F-61F8-4C59-8861-B6D18EF30256}" type="parTrans" cxnId="{90917F71-8D59-40C7-BE6B-5F6890B882DC}">
      <dgm:prSet/>
      <dgm:spPr/>
      <dgm:t>
        <a:bodyPr/>
        <a:lstStyle/>
        <a:p>
          <a:pPr rtl="1"/>
          <a:endParaRPr lang="fa-IR"/>
        </a:p>
      </dgm:t>
    </dgm:pt>
    <dgm:pt modelId="{01BDC660-1C53-42E0-89D6-D688587D495F}" type="sibTrans" cxnId="{90917F71-8D59-40C7-BE6B-5F6890B882DC}">
      <dgm:prSet/>
      <dgm:spPr/>
      <dgm:t>
        <a:bodyPr/>
        <a:lstStyle/>
        <a:p>
          <a:pPr rtl="1"/>
          <a:endParaRPr lang="fa-IR"/>
        </a:p>
      </dgm:t>
    </dgm:pt>
    <dgm:pt modelId="{B81C9A94-A229-4D8E-8EE4-BCD5BA6FD563}" type="pres">
      <dgm:prSet presAssocID="{0007EBA4-3121-4E93-8F8D-00A70720AF57}" presName="diagram" presStyleCnt="0">
        <dgm:presLayoutVars>
          <dgm:dir/>
          <dgm:resizeHandles val="exact"/>
        </dgm:presLayoutVars>
      </dgm:prSet>
      <dgm:spPr/>
      <dgm:t>
        <a:bodyPr/>
        <a:lstStyle/>
        <a:p>
          <a:endParaRPr lang="en-US"/>
        </a:p>
      </dgm:t>
    </dgm:pt>
    <dgm:pt modelId="{6CAB34DC-F969-442A-86EA-5F6FB1A60E4F}" type="pres">
      <dgm:prSet presAssocID="{C7AD8342-E852-4F40-926A-F4593E25B5FD}" presName="node" presStyleLbl="node1" presStyleIdx="0" presStyleCnt="14" custScaleX="114902">
        <dgm:presLayoutVars>
          <dgm:bulletEnabled val="1"/>
        </dgm:presLayoutVars>
      </dgm:prSet>
      <dgm:spPr/>
      <dgm:t>
        <a:bodyPr/>
        <a:lstStyle/>
        <a:p>
          <a:endParaRPr lang="en-US"/>
        </a:p>
      </dgm:t>
    </dgm:pt>
    <dgm:pt modelId="{8A96D7E3-FF9E-42A5-BDC5-E368727DE6B7}" type="pres">
      <dgm:prSet presAssocID="{000D5178-4E27-4DA4-85B4-2D0D3C9642C6}" presName="sibTrans" presStyleCnt="0"/>
      <dgm:spPr/>
    </dgm:pt>
    <dgm:pt modelId="{B88C58CB-76BC-45DC-BA24-F0189B27A073}" type="pres">
      <dgm:prSet presAssocID="{F4639F49-6C68-4682-BDFC-3209B3C19748}" presName="node" presStyleLbl="node1" presStyleIdx="1" presStyleCnt="14" custScaleX="114902">
        <dgm:presLayoutVars>
          <dgm:bulletEnabled val="1"/>
        </dgm:presLayoutVars>
      </dgm:prSet>
      <dgm:spPr/>
      <dgm:t>
        <a:bodyPr/>
        <a:lstStyle/>
        <a:p>
          <a:endParaRPr lang="en-US"/>
        </a:p>
      </dgm:t>
    </dgm:pt>
    <dgm:pt modelId="{D9AF4C9E-05CA-40A3-B9AD-5834305EF7F3}" type="pres">
      <dgm:prSet presAssocID="{CEA1C2EA-A52D-42AB-A1C8-FAFF827DB63C}" presName="sibTrans" presStyleCnt="0"/>
      <dgm:spPr/>
    </dgm:pt>
    <dgm:pt modelId="{6A8A062E-4B34-4816-81AA-FDA13829E8CE}" type="pres">
      <dgm:prSet presAssocID="{477195AF-5CF3-44B0-9BD7-BC0E4F67E709}" presName="node" presStyleLbl="node1" presStyleIdx="2" presStyleCnt="14" custScaleX="114902">
        <dgm:presLayoutVars>
          <dgm:bulletEnabled val="1"/>
        </dgm:presLayoutVars>
      </dgm:prSet>
      <dgm:spPr/>
      <dgm:t>
        <a:bodyPr/>
        <a:lstStyle/>
        <a:p>
          <a:endParaRPr lang="en-US"/>
        </a:p>
      </dgm:t>
    </dgm:pt>
    <dgm:pt modelId="{F2104645-14C7-4025-8DF1-BB15A2E2CF64}" type="pres">
      <dgm:prSet presAssocID="{8AD70BAD-E5B9-44BD-BE85-4D6F3ACCE5BF}" presName="sibTrans" presStyleCnt="0"/>
      <dgm:spPr/>
    </dgm:pt>
    <dgm:pt modelId="{AFA9A36C-4A43-4DAE-9BCB-DD277C81C2AB}" type="pres">
      <dgm:prSet presAssocID="{03138B06-5A76-45EA-A70F-301029329FBC}" presName="node" presStyleLbl="node1" presStyleIdx="3" presStyleCnt="14" custScaleX="114902">
        <dgm:presLayoutVars>
          <dgm:bulletEnabled val="1"/>
        </dgm:presLayoutVars>
      </dgm:prSet>
      <dgm:spPr/>
      <dgm:t>
        <a:bodyPr/>
        <a:lstStyle/>
        <a:p>
          <a:endParaRPr lang="en-US"/>
        </a:p>
      </dgm:t>
    </dgm:pt>
    <dgm:pt modelId="{57067577-457C-415B-B347-EBE6332A9D0B}" type="pres">
      <dgm:prSet presAssocID="{5F37F5F6-4DCC-4398-AB8E-88868AE4D4EC}" presName="sibTrans" presStyleCnt="0"/>
      <dgm:spPr/>
    </dgm:pt>
    <dgm:pt modelId="{7F3A5C0B-4EFB-47DD-B83E-0C5674B8AA59}" type="pres">
      <dgm:prSet presAssocID="{6078646E-7276-4FE5-8FC2-6616FBEB3D3F}" presName="node" presStyleLbl="node1" presStyleIdx="4" presStyleCnt="14" custScaleX="114902">
        <dgm:presLayoutVars>
          <dgm:bulletEnabled val="1"/>
        </dgm:presLayoutVars>
      </dgm:prSet>
      <dgm:spPr/>
      <dgm:t>
        <a:bodyPr/>
        <a:lstStyle/>
        <a:p>
          <a:endParaRPr lang="en-US"/>
        </a:p>
      </dgm:t>
    </dgm:pt>
    <dgm:pt modelId="{6DD55946-D192-4D45-BAE6-DD4C3AC9215E}" type="pres">
      <dgm:prSet presAssocID="{214696A6-CF13-47B6-B007-38AA4DCB047C}" presName="sibTrans" presStyleCnt="0"/>
      <dgm:spPr/>
    </dgm:pt>
    <dgm:pt modelId="{3F1A60F8-BCD1-4A8A-BEE9-CFCBAB7F3F42}" type="pres">
      <dgm:prSet presAssocID="{290E75DA-F1D3-403F-9C6D-9CB569CE92FF}" presName="node" presStyleLbl="node1" presStyleIdx="5" presStyleCnt="14" custScaleX="114902">
        <dgm:presLayoutVars>
          <dgm:bulletEnabled val="1"/>
        </dgm:presLayoutVars>
      </dgm:prSet>
      <dgm:spPr/>
      <dgm:t>
        <a:bodyPr/>
        <a:lstStyle/>
        <a:p>
          <a:endParaRPr lang="en-US"/>
        </a:p>
      </dgm:t>
    </dgm:pt>
    <dgm:pt modelId="{636D6DCE-BF71-4497-9693-44355A4A30A8}" type="pres">
      <dgm:prSet presAssocID="{EFCEB7D6-466F-4953-96AA-3609EEBC8AEC}" presName="sibTrans" presStyleCnt="0"/>
      <dgm:spPr/>
    </dgm:pt>
    <dgm:pt modelId="{D758C977-1574-482F-81BA-DB20779C3FEE}" type="pres">
      <dgm:prSet presAssocID="{85FB19CC-863B-4CCC-8978-69F36FD0A1A9}" presName="node" presStyleLbl="node1" presStyleIdx="6" presStyleCnt="14" custScaleX="114902">
        <dgm:presLayoutVars>
          <dgm:bulletEnabled val="1"/>
        </dgm:presLayoutVars>
      </dgm:prSet>
      <dgm:spPr/>
      <dgm:t>
        <a:bodyPr/>
        <a:lstStyle/>
        <a:p>
          <a:endParaRPr lang="en-US"/>
        </a:p>
      </dgm:t>
    </dgm:pt>
    <dgm:pt modelId="{4956D0C2-CCE1-464A-8BB7-51234C525536}" type="pres">
      <dgm:prSet presAssocID="{C4F6DF50-2942-4E73-8B88-B8232BDC53CF}" presName="sibTrans" presStyleCnt="0"/>
      <dgm:spPr/>
    </dgm:pt>
    <dgm:pt modelId="{18A0E4AC-CEF3-43F9-BF1A-F195B84335D2}" type="pres">
      <dgm:prSet presAssocID="{F14B573B-3318-4E64-99A4-6A7DF2B950FD}" presName="node" presStyleLbl="node1" presStyleIdx="7" presStyleCnt="14" custScaleX="114902">
        <dgm:presLayoutVars>
          <dgm:bulletEnabled val="1"/>
        </dgm:presLayoutVars>
      </dgm:prSet>
      <dgm:spPr/>
      <dgm:t>
        <a:bodyPr/>
        <a:lstStyle/>
        <a:p>
          <a:endParaRPr lang="en-US"/>
        </a:p>
      </dgm:t>
    </dgm:pt>
    <dgm:pt modelId="{43ECECD5-4559-4D6E-B96A-1B520247F52D}" type="pres">
      <dgm:prSet presAssocID="{AFDFF647-C3A9-4BDA-B1D3-E5C9F8A8C31F}" presName="sibTrans" presStyleCnt="0"/>
      <dgm:spPr/>
    </dgm:pt>
    <dgm:pt modelId="{00B4F009-BAF8-47F2-AD38-9957AC0D240D}" type="pres">
      <dgm:prSet presAssocID="{DA65C06A-7FDA-4BA1-917B-F3908F34C28E}" presName="node" presStyleLbl="node1" presStyleIdx="8" presStyleCnt="14" custScaleX="114902">
        <dgm:presLayoutVars>
          <dgm:bulletEnabled val="1"/>
        </dgm:presLayoutVars>
      </dgm:prSet>
      <dgm:spPr/>
      <dgm:t>
        <a:bodyPr/>
        <a:lstStyle/>
        <a:p>
          <a:endParaRPr lang="en-US"/>
        </a:p>
      </dgm:t>
    </dgm:pt>
    <dgm:pt modelId="{E772B46F-5734-42FF-9318-1AE94562B479}" type="pres">
      <dgm:prSet presAssocID="{3AE200ED-BB9A-42B2-893F-6FE0777FBB22}" presName="sibTrans" presStyleCnt="0"/>
      <dgm:spPr/>
    </dgm:pt>
    <dgm:pt modelId="{0952AE10-332D-4222-812E-CF491DEBB3D6}" type="pres">
      <dgm:prSet presAssocID="{FCFD9F31-455D-4E4A-97F1-66D2BFA17B14}" presName="node" presStyleLbl="node1" presStyleIdx="9" presStyleCnt="14" custScaleX="114902">
        <dgm:presLayoutVars>
          <dgm:bulletEnabled val="1"/>
        </dgm:presLayoutVars>
      </dgm:prSet>
      <dgm:spPr/>
      <dgm:t>
        <a:bodyPr/>
        <a:lstStyle/>
        <a:p>
          <a:endParaRPr lang="en-US"/>
        </a:p>
      </dgm:t>
    </dgm:pt>
    <dgm:pt modelId="{6548D26A-456F-4437-A70A-CDCFAFB60FA1}" type="pres">
      <dgm:prSet presAssocID="{20DCE537-5E95-4E5F-BD27-76459FDFACBC}" presName="sibTrans" presStyleCnt="0"/>
      <dgm:spPr/>
    </dgm:pt>
    <dgm:pt modelId="{2E957B14-1D63-467B-9C36-04894F42F181}" type="pres">
      <dgm:prSet presAssocID="{626C7A50-AF3E-4F29-9730-C574EE26656D}" presName="node" presStyleLbl="node1" presStyleIdx="10" presStyleCnt="14" custScaleX="114902">
        <dgm:presLayoutVars>
          <dgm:bulletEnabled val="1"/>
        </dgm:presLayoutVars>
      </dgm:prSet>
      <dgm:spPr/>
      <dgm:t>
        <a:bodyPr/>
        <a:lstStyle/>
        <a:p>
          <a:endParaRPr lang="en-US"/>
        </a:p>
      </dgm:t>
    </dgm:pt>
    <dgm:pt modelId="{049BC4E1-9B9D-4441-9156-63F50B2FB510}" type="pres">
      <dgm:prSet presAssocID="{4F0DE996-68A9-4207-9E2B-319FD27EA875}" presName="sibTrans" presStyleCnt="0"/>
      <dgm:spPr/>
    </dgm:pt>
    <dgm:pt modelId="{4F68DDC0-8D53-4588-9C20-D201E202D317}" type="pres">
      <dgm:prSet presAssocID="{99632B3E-B2C9-4698-8A5F-865BC77B24B6}" presName="node" presStyleLbl="node1" presStyleIdx="11" presStyleCnt="14" custScaleX="114902">
        <dgm:presLayoutVars>
          <dgm:bulletEnabled val="1"/>
        </dgm:presLayoutVars>
      </dgm:prSet>
      <dgm:spPr/>
      <dgm:t>
        <a:bodyPr/>
        <a:lstStyle/>
        <a:p>
          <a:endParaRPr lang="en-US"/>
        </a:p>
      </dgm:t>
    </dgm:pt>
    <dgm:pt modelId="{162181F9-CB5F-4F94-9003-FEF51490EADB}" type="pres">
      <dgm:prSet presAssocID="{A99A62CF-188B-4BBD-85B7-669FFE5F6E47}" presName="sibTrans" presStyleCnt="0"/>
      <dgm:spPr/>
    </dgm:pt>
    <dgm:pt modelId="{0613B328-26CC-4904-B674-00A7CA9DA76D}" type="pres">
      <dgm:prSet presAssocID="{F6743B56-811F-4DA6-8DBB-7422B49595C4}" presName="node" presStyleLbl="node1" presStyleIdx="12" presStyleCnt="14" custScaleX="114902" custLinFactX="25183" custLinFactNeighborX="100000" custLinFactNeighborY="-2426">
        <dgm:presLayoutVars>
          <dgm:bulletEnabled val="1"/>
        </dgm:presLayoutVars>
      </dgm:prSet>
      <dgm:spPr/>
      <dgm:t>
        <a:bodyPr/>
        <a:lstStyle/>
        <a:p>
          <a:endParaRPr lang="en-US"/>
        </a:p>
      </dgm:t>
    </dgm:pt>
    <dgm:pt modelId="{2B82AAAE-CC2E-4ECB-9AA0-F4E3AAF6F953}" type="pres">
      <dgm:prSet presAssocID="{552FCF39-D0A1-4404-8F3E-B5DE7AAD27D8}" presName="sibTrans" presStyleCnt="0"/>
      <dgm:spPr/>
    </dgm:pt>
    <dgm:pt modelId="{FADD4671-3E18-4589-9F13-891EA4C939FA}" type="pres">
      <dgm:prSet presAssocID="{2CDD2410-AA12-4D88-8EC2-A2667A071580}" presName="node" presStyleLbl="node1" presStyleIdx="13" presStyleCnt="14" custScaleX="114902" custLinFactX="25183" custLinFactNeighborX="100000" custLinFactNeighborY="-2426">
        <dgm:presLayoutVars>
          <dgm:bulletEnabled val="1"/>
        </dgm:presLayoutVars>
      </dgm:prSet>
      <dgm:spPr/>
      <dgm:t>
        <a:bodyPr/>
        <a:lstStyle/>
        <a:p>
          <a:endParaRPr lang="en-US"/>
        </a:p>
      </dgm:t>
    </dgm:pt>
  </dgm:ptLst>
  <dgm:cxnLst>
    <dgm:cxn modelId="{99B568E6-4D5F-41D2-B773-1344AAC56F76}" type="presOf" srcId="{477195AF-5CF3-44B0-9BD7-BC0E4F67E709}" destId="{6A8A062E-4B34-4816-81AA-FDA13829E8CE}" srcOrd="0" destOrd="0" presId="urn:microsoft.com/office/officeart/2005/8/layout/default#1"/>
    <dgm:cxn modelId="{025D2408-77F4-4981-906A-DC3D7BC2F8FB}" type="presOf" srcId="{C7AD8342-E852-4F40-926A-F4593E25B5FD}" destId="{6CAB34DC-F969-442A-86EA-5F6FB1A60E4F}" srcOrd="0" destOrd="0" presId="urn:microsoft.com/office/officeart/2005/8/layout/default#1"/>
    <dgm:cxn modelId="{235ABF54-7EA9-46D1-8BE5-10EA7E514EC3}" srcId="{0007EBA4-3121-4E93-8F8D-00A70720AF57}" destId="{85FB19CC-863B-4CCC-8978-69F36FD0A1A9}" srcOrd="6" destOrd="0" parTransId="{13B6A685-E977-4C43-9A73-EA8AD7A19F43}" sibTransId="{C4F6DF50-2942-4E73-8B88-B8232BDC53CF}"/>
    <dgm:cxn modelId="{2D5693D2-1EBA-4080-83EB-8357A6D73234}" srcId="{0007EBA4-3121-4E93-8F8D-00A70720AF57}" destId="{290E75DA-F1D3-403F-9C6D-9CB569CE92FF}" srcOrd="5" destOrd="0" parTransId="{633F597E-93FC-4699-8B7E-8D209EAEAD6B}" sibTransId="{EFCEB7D6-466F-4953-96AA-3609EEBC8AEC}"/>
    <dgm:cxn modelId="{EFB96184-8D95-4EFB-860A-E0FB1D20B6B7}" type="presOf" srcId="{626C7A50-AF3E-4F29-9730-C574EE26656D}" destId="{2E957B14-1D63-467B-9C36-04894F42F181}" srcOrd="0" destOrd="0" presId="urn:microsoft.com/office/officeart/2005/8/layout/default#1"/>
    <dgm:cxn modelId="{B688C42D-2B83-4668-9CAE-4C1CA7151D5F}" srcId="{0007EBA4-3121-4E93-8F8D-00A70720AF57}" destId="{F6743B56-811F-4DA6-8DBB-7422B49595C4}" srcOrd="12" destOrd="0" parTransId="{11A76AEA-5A81-4753-8598-112001CA52FA}" sibTransId="{552FCF39-D0A1-4404-8F3E-B5DE7AAD27D8}"/>
    <dgm:cxn modelId="{B18EF16A-0FA6-4C03-BED7-65E04F4890ED}" srcId="{0007EBA4-3121-4E93-8F8D-00A70720AF57}" destId="{477195AF-5CF3-44B0-9BD7-BC0E4F67E709}" srcOrd="2" destOrd="0" parTransId="{10C42777-E826-415D-B405-96933D3A26B8}" sibTransId="{8AD70BAD-E5B9-44BD-BE85-4D6F3ACCE5BF}"/>
    <dgm:cxn modelId="{A45B8FD0-EB28-45DA-9A7C-3E5B5DD6C702}" type="presOf" srcId="{DA65C06A-7FDA-4BA1-917B-F3908F34C28E}" destId="{00B4F009-BAF8-47F2-AD38-9957AC0D240D}" srcOrd="0" destOrd="0" presId="urn:microsoft.com/office/officeart/2005/8/layout/default#1"/>
    <dgm:cxn modelId="{B286FF6E-A9B5-4CCC-8AFA-BD3AD563F89A}" type="presOf" srcId="{85FB19CC-863B-4CCC-8978-69F36FD0A1A9}" destId="{D758C977-1574-482F-81BA-DB20779C3FEE}" srcOrd="0" destOrd="0" presId="urn:microsoft.com/office/officeart/2005/8/layout/default#1"/>
    <dgm:cxn modelId="{262A5885-C2F3-47FE-A2AE-8FDC09883FC5}" srcId="{0007EBA4-3121-4E93-8F8D-00A70720AF57}" destId="{C7AD8342-E852-4F40-926A-F4593E25B5FD}" srcOrd="0" destOrd="0" parTransId="{27E95CF1-A6A5-4E0D-8076-4308EB0BDF23}" sibTransId="{000D5178-4E27-4DA4-85B4-2D0D3C9642C6}"/>
    <dgm:cxn modelId="{BF0F09C5-F264-4006-8DEA-0C2C0BB58DF3}" type="presOf" srcId="{6078646E-7276-4FE5-8FC2-6616FBEB3D3F}" destId="{7F3A5C0B-4EFB-47DD-B83E-0C5674B8AA59}" srcOrd="0" destOrd="0" presId="urn:microsoft.com/office/officeart/2005/8/layout/default#1"/>
    <dgm:cxn modelId="{3CA49B54-88EE-4BF6-B985-E630F62233F1}" srcId="{0007EBA4-3121-4E93-8F8D-00A70720AF57}" destId="{99632B3E-B2C9-4698-8A5F-865BC77B24B6}" srcOrd="11" destOrd="0" parTransId="{057CE9DD-F901-41F5-B9F1-E972C94B72BC}" sibTransId="{A99A62CF-188B-4BBD-85B7-669FFE5F6E47}"/>
    <dgm:cxn modelId="{7CC8BD34-22F9-4822-B304-1F4D12FA8771}" srcId="{0007EBA4-3121-4E93-8F8D-00A70720AF57}" destId="{6078646E-7276-4FE5-8FC2-6616FBEB3D3F}" srcOrd="4" destOrd="0" parTransId="{933126AF-3530-4AA5-AB94-5AB25F7265B1}" sibTransId="{214696A6-CF13-47B6-B007-38AA4DCB047C}"/>
    <dgm:cxn modelId="{90917F71-8D59-40C7-BE6B-5F6890B882DC}" srcId="{0007EBA4-3121-4E93-8F8D-00A70720AF57}" destId="{2CDD2410-AA12-4D88-8EC2-A2667A071580}" srcOrd="13" destOrd="0" parTransId="{A8A2A29F-61F8-4C59-8861-B6D18EF30256}" sibTransId="{01BDC660-1C53-42E0-89D6-D688587D495F}"/>
    <dgm:cxn modelId="{80BB616D-36B4-402A-89CF-0D921D1431F6}" srcId="{0007EBA4-3121-4E93-8F8D-00A70720AF57}" destId="{F4639F49-6C68-4682-BDFC-3209B3C19748}" srcOrd="1" destOrd="0" parTransId="{774662EA-AB65-4394-8E94-D10359C5EA6D}" sibTransId="{CEA1C2EA-A52D-42AB-A1C8-FAFF827DB63C}"/>
    <dgm:cxn modelId="{A2CEB5CA-2C63-411F-A8CD-E56C307F7797}" type="presOf" srcId="{0007EBA4-3121-4E93-8F8D-00A70720AF57}" destId="{B81C9A94-A229-4D8E-8EE4-BCD5BA6FD563}" srcOrd="0" destOrd="0" presId="urn:microsoft.com/office/officeart/2005/8/layout/default#1"/>
    <dgm:cxn modelId="{42D390B6-6CAD-4830-8E1E-6CA0A40D41CE}" type="presOf" srcId="{F14B573B-3318-4E64-99A4-6A7DF2B950FD}" destId="{18A0E4AC-CEF3-43F9-BF1A-F195B84335D2}" srcOrd="0" destOrd="0" presId="urn:microsoft.com/office/officeart/2005/8/layout/default#1"/>
    <dgm:cxn modelId="{1EA5AD20-F183-4A04-ACC0-D4E277EE7A4D}" type="presOf" srcId="{290E75DA-F1D3-403F-9C6D-9CB569CE92FF}" destId="{3F1A60F8-BCD1-4A8A-BEE9-CFCBAB7F3F42}" srcOrd="0" destOrd="0" presId="urn:microsoft.com/office/officeart/2005/8/layout/default#1"/>
    <dgm:cxn modelId="{E006CA25-C6DB-40CB-BC75-D63992B36181}" srcId="{0007EBA4-3121-4E93-8F8D-00A70720AF57}" destId="{FCFD9F31-455D-4E4A-97F1-66D2BFA17B14}" srcOrd="9" destOrd="0" parTransId="{E6C88861-8181-4AFB-AF5B-3049433F97CE}" sibTransId="{20DCE537-5E95-4E5F-BD27-76459FDFACBC}"/>
    <dgm:cxn modelId="{C5BB06F0-E034-4A1A-A4E1-A13D7C44E835}" type="presOf" srcId="{03138B06-5A76-45EA-A70F-301029329FBC}" destId="{AFA9A36C-4A43-4DAE-9BCB-DD277C81C2AB}" srcOrd="0" destOrd="0" presId="urn:microsoft.com/office/officeart/2005/8/layout/default#1"/>
    <dgm:cxn modelId="{D32729C3-D11F-403C-AFA4-1FABAE3044CD}" type="presOf" srcId="{99632B3E-B2C9-4698-8A5F-865BC77B24B6}" destId="{4F68DDC0-8D53-4588-9C20-D201E202D317}" srcOrd="0" destOrd="0" presId="urn:microsoft.com/office/officeart/2005/8/layout/default#1"/>
    <dgm:cxn modelId="{25110A49-3550-4FBF-BA05-1376C9BC7735}" srcId="{0007EBA4-3121-4E93-8F8D-00A70720AF57}" destId="{DA65C06A-7FDA-4BA1-917B-F3908F34C28E}" srcOrd="8" destOrd="0" parTransId="{2C5B3730-5491-4ACF-BA3D-20680D1A152C}" sibTransId="{3AE200ED-BB9A-42B2-893F-6FE0777FBB22}"/>
    <dgm:cxn modelId="{16FFAA8B-743A-4D7C-85F2-BBD35D49F4D6}" type="presOf" srcId="{FCFD9F31-455D-4E4A-97F1-66D2BFA17B14}" destId="{0952AE10-332D-4222-812E-CF491DEBB3D6}" srcOrd="0" destOrd="0" presId="urn:microsoft.com/office/officeart/2005/8/layout/default#1"/>
    <dgm:cxn modelId="{DD5D0DE2-FD33-4023-B436-68EB65C2ADC2}" type="presOf" srcId="{F4639F49-6C68-4682-BDFC-3209B3C19748}" destId="{B88C58CB-76BC-45DC-BA24-F0189B27A073}" srcOrd="0" destOrd="0" presId="urn:microsoft.com/office/officeart/2005/8/layout/default#1"/>
    <dgm:cxn modelId="{7A3BF1DF-AFF2-48A4-B305-D817D22544BE}" srcId="{0007EBA4-3121-4E93-8F8D-00A70720AF57}" destId="{626C7A50-AF3E-4F29-9730-C574EE26656D}" srcOrd="10" destOrd="0" parTransId="{E9989C40-6908-4A6D-ACFA-29DE30B58349}" sibTransId="{4F0DE996-68A9-4207-9E2B-319FD27EA875}"/>
    <dgm:cxn modelId="{DFF335F7-B1FF-40C0-A019-C67C33951B2F}" srcId="{0007EBA4-3121-4E93-8F8D-00A70720AF57}" destId="{F14B573B-3318-4E64-99A4-6A7DF2B950FD}" srcOrd="7" destOrd="0" parTransId="{7BCF06EF-44E0-4CFC-ADB4-045A219D1EF0}" sibTransId="{AFDFF647-C3A9-4BDA-B1D3-E5C9F8A8C31F}"/>
    <dgm:cxn modelId="{003B805A-D4CC-47BA-8E5C-D48801DC3AC7}" type="presOf" srcId="{F6743B56-811F-4DA6-8DBB-7422B49595C4}" destId="{0613B328-26CC-4904-B674-00A7CA9DA76D}" srcOrd="0" destOrd="0" presId="urn:microsoft.com/office/officeart/2005/8/layout/default#1"/>
    <dgm:cxn modelId="{E44E5A8C-704D-497C-A884-EA886013A577}" srcId="{0007EBA4-3121-4E93-8F8D-00A70720AF57}" destId="{03138B06-5A76-45EA-A70F-301029329FBC}" srcOrd="3" destOrd="0" parTransId="{4134B109-79FC-4C32-8C5B-794F755ECF5A}" sibTransId="{5F37F5F6-4DCC-4398-AB8E-88868AE4D4EC}"/>
    <dgm:cxn modelId="{34F05FA6-48D9-4EF7-ADCB-D86B3B9AC694}" type="presOf" srcId="{2CDD2410-AA12-4D88-8EC2-A2667A071580}" destId="{FADD4671-3E18-4589-9F13-891EA4C939FA}" srcOrd="0" destOrd="0" presId="urn:microsoft.com/office/officeart/2005/8/layout/default#1"/>
    <dgm:cxn modelId="{F143F25A-161D-4CF0-9A5E-797B7202A1F3}" type="presParOf" srcId="{B81C9A94-A229-4D8E-8EE4-BCD5BA6FD563}" destId="{6CAB34DC-F969-442A-86EA-5F6FB1A60E4F}" srcOrd="0" destOrd="0" presId="urn:microsoft.com/office/officeart/2005/8/layout/default#1"/>
    <dgm:cxn modelId="{AD03C895-9F0F-4935-8F13-F425D7DDB058}" type="presParOf" srcId="{B81C9A94-A229-4D8E-8EE4-BCD5BA6FD563}" destId="{8A96D7E3-FF9E-42A5-BDC5-E368727DE6B7}" srcOrd="1" destOrd="0" presId="urn:microsoft.com/office/officeart/2005/8/layout/default#1"/>
    <dgm:cxn modelId="{E180CB24-8764-4D4A-A785-E04D0FC763C5}" type="presParOf" srcId="{B81C9A94-A229-4D8E-8EE4-BCD5BA6FD563}" destId="{B88C58CB-76BC-45DC-BA24-F0189B27A073}" srcOrd="2" destOrd="0" presId="urn:microsoft.com/office/officeart/2005/8/layout/default#1"/>
    <dgm:cxn modelId="{827DF208-6CC2-485E-944A-BA9B94FF31A0}" type="presParOf" srcId="{B81C9A94-A229-4D8E-8EE4-BCD5BA6FD563}" destId="{D9AF4C9E-05CA-40A3-B9AD-5834305EF7F3}" srcOrd="3" destOrd="0" presId="urn:microsoft.com/office/officeart/2005/8/layout/default#1"/>
    <dgm:cxn modelId="{DE054B2D-CEAA-476A-A179-051CD3597CAC}" type="presParOf" srcId="{B81C9A94-A229-4D8E-8EE4-BCD5BA6FD563}" destId="{6A8A062E-4B34-4816-81AA-FDA13829E8CE}" srcOrd="4" destOrd="0" presId="urn:microsoft.com/office/officeart/2005/8/layout/default#1"/>
    <dgm:cxn modelId="{EAB759BF-B7C8-4AFD-A748-6814102CBCD0}" type="presParOf" srcId="{B81C9A94-A229-4D8E-8EE4-BCD5BA6FD563}" destId="{F2104645-14C7-4025-8DF1-BB15A2E2CF64}" srcOrd="5" destOrd="0" presId="urn:microsoft.com/office/officeart/2005/8/layout/default#1"/>
    <dgm:cxn modelId="{5F67A135-7DD4-4B2A-A81F-B0AFB9C65071}" type="presParOf" srcId="{B81C9A94-A229-4D8E-8EE4-BCD5BA6FD563}" destId="{AFA9A36C-4A43-4DAE-9BCB-DD277C81C2AB}" srcOrd="6" destOrd="0" presId="urn:microsoft.com/office/officeart/2005/8/layout/default#1"/>
    <dgm:cxn modelId="{53ADE18A-E156-4428-8A06-EED73F0494AC}" type="presParOf" srcId="{B81C9A94-A229-4D8E-8EE4-BCD5BA6FD563}" destId="{57067577-457C-415B-B347-EBE6332A9D0B}" srcOrd="7" destOrd="0" presId="urn:microsoft.com/office/officeart/2005/8/layout/default#1"/>
    <dgm:cxn modelId="{EB949220-6A4A-4AB3-9713-BDA815F11F31}" type="presParOf" srcId="{B81C9A94-A229-4D8E-8EE4-BCD5BA6FD563}" destId="{7F3A5C0B-4EFB-47DD-B83E-0C5674B8AA59}" srcOrd="8" destOrd="0" presId="urn:microsoft.com/office/officeart/2005/8/layout/default#1"/>
    <dgm:cxn modelId="{5C0197F4-E08C-4CA3-9CD3-531A3D7BA4B3}" type="presParOf" srcId="{B81C9A94-A229-4D8E-8EE4-BCD5BA6FD563}" destId="{6DD55946-D192-4D45-BAE6-DD4C3AC9215E}" srcOrd="9" destOrd="0" presId="urn:microsoft.com/office/officeart/2005/8/layout/default#1"/>
    <dgm:cxn modelId="{65778397-4B79-4AE5-855F-105A11E3857A}" type="presParOf" srcId="{B81C9A94-A229-4D8E-8EE4-BCD5BA6FD563}" destId="{3F1A60F8-BCD1-4A8A-BEE9-CFCBAB7F3F42}" srcOrd="10" destOrd="0" presId="urn:microsoft.com/office/officeart/2005/8/layout/default#1"/>
    <dgm:cxn modelId="{FF59C093-F12A-42AB-A769-81017431CC4E}" type="presParOf" srcId="{B81C9A94-A229-4D8E-8EE4-BCD5BA6FD563}" destId="{636D6DCE-BF71-4497-9693-44355A4A30A8}" srcOrd="11" destOrd="0" presId="urn:microsoft.com/office/officeart/2005/8/layout/default#1"/>
    <dgm:cxn modelId="{1E5BAB9D-0D36-4C40-A26C-02CAEF780B7A}" type="presParOf" srcId="{B81C9A94-A229-4D8E-8EE4-BCD5BA6FD563}" destId="{D758C977-1574-482F-81BA-DB20779C3FEE}" srcOrd="12" destOrd="0" presId="urn:microsoft.com/office/officeart/2005/8/layout/default#1"/>
    <dgm:cxn modelId="{D940388E-D0A9-4D51-B914-22BE6DC49145}" type="presParOf" srcId="{B81C9A94-A229-4D8E-8EE4-BCD5BA6FD563}" destId="{4956D0C2-CCE1-464A-8BB7-51234C525536}" srcOrd="13" destOrd="0" presId="urn:microsoft.com/office/officeart/2005/8/layout/default#1"/>
    <dgm:cxn modelId="{78D1A336-A750-45F0-81DC-CF8034E89B03}" type="presParOf" srcId="{B81C9A94-A229-4D8E-8EE4-BCD5BA6FD563}" destId="{18A0E4AC-CEF3-43F9-BF1A-F195B84335D2}" srcOrd="14" destOrd="0" presId="urn:microsoft.com/office/officeart/2005/8/layout/default#1"/>
    <dgm:cxn modelId="{239D1DF1-4AB6-442F-BC9B-5FFF5A479F3D}" type="presParOf" srcId="{B81C9A94-A229-4D8E-8EE4-BCD5BA6FD563}" destId="{43ECECD5-4559-4D6E-B96A-1B520247F52D}" srcOrd="15" destOrd="0" presId="urn:microsoft.com/office/officeart/2005/8/layout/default#1"/>
    <dgm:cxn modelId="{408780E7-CEA0-4A37-85FF-0D8C1CA859C5}" type="presParOf" srcId="{B81C9A94-A229-4D8E-8EE4-BCD5BA6FD563}" destId="{00B4F009-BAF8-47F2-AD38-9957AC0D240D}" srcOrd="16" destOrd="0" presId="urn:microsoft.com/office/officeart/2005/8/layout/default#1"/>
    <dgm:cxn modelId="{D834764E-5659-491E-9573-CD3F2A4B3482}" type="presParOf" srcId="{B81C9A94-A229-4D8E-8EE4-BCD5BA6FD563}" destId="{E772B46F-5734-42FF-9318-1AE94562B479}" srcOrd="17" destOrd="0" presId="urn:microsoft.com/office/officeart/2005/8/layout/default#1"/>
    <dgm:cxn modelId="{9578C124-34FC-4FA1-8ADC-F50833F83887}" type="presParOf" srcId="{B81C9A94-A229-4D8E-8EE4-BCD5BA6FD563}" destId="{0952AE10-332D-4222-812E-CF491DEBB3D6}" srcOrd="18" destOrd="0" presId="urn:microsoft.com/office/officeart/2005/8/layout/default#1"/>
    <dgm:cxn modelId="{102C2C5F-B525-4FF7-84B4-056332275243}" type="presParOf" srcId="{B81C9A94-A229-4D8E-8EE4-BCD5BA6FD563}" destId="{6548D26A-456F-4437-A70A-CDCFAFB60FA1}" srcOrd="19" destOrd="0" presId="urn:microsoft.com/office/officeart/2005/8/layout/default#1"/>
    <dgm:cxn modelId="{A0A1E88A-7AA9-49B4-A672-F05A18A0BBB1}" type="presParOf" srcId="{B81C9A94-A229-4D8E-8EE4-BCD5BA6FD563}" destId="{2E957B14-1D63-467B-9C36-04894F42F181}" srcOrd="20" destOrd="0" presId="urn:microsoft.com/office/officeart/2005/8/layout/default#1"/>
    <dgm:cxn modelId="{92AFA457-F70F-4F81-A583-9D0F6B665B4D}" type="presParOf" srcId="{B81C9A94-A229-4D8E-8EE4-BCD5BA6FD563}" destId="{049BC4E1-9B9D-4441-9156-63F50B2FB510}" srcOrd="21" destOrd="0" presId="urn:microsoft.com/office/officeart/2005/8/layout/default#1"/>
    <dgm:cxn modelId="{B292DB3E-2EB1-47F1-BE4A-8AEA166641C6}" type="presParOf" srcId="{B81C9A94-A229-4D8E-8EE4-BCD5BA6FD563}" destId="{4F68DDC0-8D53-4588-9C20-D201E202D317}" srcOrd="22" destOrd="0" presId="urn:microsoft.com/office/officeart/2005/8/layout/default#1"/>
    <dgm:cxn modelId="{A2E8BB21-1E55-4992-8F7C-C4139C69DD28}" type="presParOf" srcId="{B81C9A94-A229-4D8E-8EE4-BCD5BA6FD563}" destId="{162181F9-CB5F-4F94-9003-FEF51490EADB}" srcOrd="23" destOrd="0" presId="urn:microsoft.com/office/officeart/2005/8/layout/default#1"/>
    <dgm:cxn modelId="{17993E27-01F6-42C4-BF2C-2D29F7F07A32}" type="presParOf" srcId="{B81C9A94-A229-4D8E-8EE4-BCD5BA6FD563}" destId="{0613B328-26CC-4904-B674-00A7CA9DA76D}" srcOrd="24" destOrd="0" presId="urn:microsoft.com/office/officeart/2005/8/layout/default#1"/>
    <dgm:cxn modelId="{AB7C6A23-681F-436C-BA4C-28DB3E173DC8}" type="presParOf" srcId="{B81C9A94-A229-4D8E-8EE4-BCD5BA6FD563}" destId="{2B82AAAE-CC2E-4ECB-9AA0-F4E3AAF6F953}" srcOrd="25" destOrd="0" presId="urn:microsoft.com/office/officeart/2005/8/layout/default#1"/>
    <dgm:cxn modelId="{4A67138F-A6AD-4227-80A3-3977A9150B46}" type="presParOf" srcId="{B81C9A94-A229-4D8E-8EE4-BCD5BA6FD563}" destId="{FADD4671-3E18-4589-9F13-891EA4C939FA}" srcOrd="26" destOrd="0" presId="urn:microsoft.com/office/officeart/2005/8/layout/defaul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1761B9-02BE-42CB-BF26-57FCE1A0F734}" type="doc">
      <dgm:prSet loTypeId="urn:microsoft.com/office/officeart/2005/8/layout/vProcess5" loCatId="process" qsTypeId="urn:microsoft.com/office/officeart/2005/8/quickstyle/simple5" qsCatId="simple" csTypeId="urn:microsoft.com/office/officeart/2005/8/colors/colorful4" csCatId="colorful" phldr="1"/>
      <dgm:spPr/>
      <dgm:t>
        <a:bodyPr/>
        <a:lstStyle/>
        <a:p>
          <a:pPr rtl="1"/>
          <a:endParaRPr lang="fa-IR"/>
        </a:p>
      </dgm:t>
    </dgm:pt>
    <dgm:pt modelId="{02AECAC8-2593-46ED-81E3-ABB9DE455A18}">
      <dgm:prSet phldrT="[Text]"/>
      <dgm:spPr/>
      <dgm:t>
        <a:bodyPr/>
        <a:lstStyle/>
        <a:p>
          <a:pPr rtl="1"/>
          <a:r>
            <a:rPr lang="fa-IR" b="1"/>
            <a:t>۱. هدایت (</a:t>
          </a:r>
          <a:r>
            <a:rPr lang="en-US" b="1"/>
            <a:t>Conduction</a:t>
          </a:r>
          <a:r>
            <a:rPr lang="fa-IR" b="1"/>
            <a:t>)</a:t>
          </a:r>
        </a:p>
      </dgm:t>
    </dgm:pt>
    <dgm:pt modelId="{CC2850A3-BCC0-4FB2-AB0B-0D30896D97F6}" type="parTrans" cxnId="{08B1F264-0F54-47E8-A5F9-EB4590E158D6}">
      <dgm:prSet/>
      <dgm:spPr/>
      <dgm:t>
        <a:bodyPr/>
        <a:lstStyle/>
        <a:p>
          <a:pPr rtl="1"/>
          <a:endParaRPr lang="fa-IR" b="1"/>
        </a:p>
      </dgm:t>
    </dgm:pt>
    <dgm:pt modelId="{85EC1966-3A1B-4820-9C17-178B2F975308}" type="sibTrans" cxnId="{08B1F264-0F54-47E8-A5F9-EB4590E158D6}">
      <dgm:prSet/>
      <dgm:spPr/>
      <dgm:t>
        <a:bodyPr/>
        <a:lstStyle/>
        <a:p>
          <a:pPr rtl="1"/>
          <a:endParaRPr lang="fa-IR" b="1"/>
        </a:p>
      </dgm:t>
    </dgm:pt>
    <dgm:pt modelId="{16C4A9FA-5074-4BC0-8971-E00F2940C528}">
      <dgm:prSet/>
      <dgm:spPr/>
      <dgm:t>
        <a:bodyPr/>
        <a:lstStyle/>
        <a:p>
          <a:pPr rtl="1"/>
          <a:r>
            <a:rPr lang="fa-IR" b="1">
              <a:solidFill>
                <a:schemeClr val="tx1"/>
              </a:solidFill>
            </a:rPr>
            <a:t>۲. همرفت (</a:t>
          </a:r>
          <a:r>
            <a:rPr lang="en-US" b="1">
              <a:solidFill>
                <a:schemeClr val="tx1"/>
              </a:solidFill>
            </a:rPr>
            <a:t>Convection</a:t>
          </a:r>
          <a:r>
            <a:rPr lang="fa-IR" b="1">
              <a:solidFill>
                <a:schemeClr val="tx1"/>
              </a:solidFill>
            </a:rPr>
            <a:t>)</a:t>
          </a:r>
          <a:endParaRPr lang="en-US" b="1" dirty="0">
            <a:solidFill>
              <a:schemeClr val="tx1"/>
            </a:solidFill>
          </a:endParaRPr>
        </a:p>
      </dgm:t>
    </dgm:pt>
    <dgm:pt modelId="{EBE2A1E5-3661-4F8F-A552-1F2F5DD743FB}" type="parTrans" cxnId="{6BA9DC54-AC4D-4C04-BDCE-960D9F5D245B}">
      <dgm:prSet/>
      <dgm:spPr/>
      <dgm:t>
        <a:bodyPr/>
        <a:lstStyle/>
        <a:p>
          <a:pPr rtl="1"/>
          <a:endParaRPr lang="fa-IR" b="1"/>
        </a:p>
      </dgm:t>
    </dgm:pt>
    <dgm:pt modelId="{BC64083D-9ABE-4FA9-9223-4D1F27C66622}" type="sibTrans" cxnId="{6BA9DC54-AC4D-4C04-BDCE-960D9F5D245B}">
      <dgm:prSet/>
      <dgm:spPr/>
      <dgm:t>
        <a:bodyPr/>
        <a:lstStyle/>
        <a:p>
          <a:pPr rtl="1"/>
          <a:endParaRPr lang="fa-IR" b="1"/>
        </a:p>
      </dgm:t>
    </dgm:pt>
    <dgm:pt modelId="{6F77EB64-57B9-46FA-90FA-F28FE70CE4BF}">
      <dgm:prSet/>
      <dgm:spPr/>
      <dgm:t>
        <a:bodyPr/>
        <a:lstStyle/>
        <a:p>
          <a:pPr rtl="1"/>
          <a:r>
            <a:rPr lang="fa-IR" b="1">
              <a:solidFill>
                <a:schemeClr val="tx1"/>
              </a:solidFill>
            </a:rPr>
            <a:t>۳. تابش (</a:t>
          </a:r>
          <a:r>
            <a:rPr lang="en-US" b="1">
              <a:solidFill>
                <a:schemeClr val="tx1"/>
              </a:solidFill>
            </a:rPr>
            <a:t>Radiation</a:t>
          </a:r>
          <a:r>
            <a:rPr lang="fa-IR" b="1">
              <a:solidFill>
                <a:schemeClr val="tx1"/>
              </a:solidFill>
            </a:rPr>
            <a:t>)</a:t>
          </a:r>
          <a:endParaRPr lang="en-US" b="1" dirty="0">
            <a:solidFill>
              <a:schemeClr val="tx1"/>
            </a:solidFill>
          </a:endParaRPr>
        </a:p>
      </dgm:t>
    </dgm:pt>
    <dgm:pt modelId="{EF1C43A9-BE7B-42B2-91A6-9A999D336599}" type="parTrans" cxnId="{740171CD-5535-4D0A-B93B-AB3E69090F34}">
      <dgm:prSet/>
      <dgm:spPr/>
      <dgm:t>
        <a:bodyPr/>
        <a:lstStyle/>
        <a:p>
          <a:pPr rtl="1"/>
          <a:endParaRPr lang="fa-IR" b="1"/>
        </a:p>
      </dgm:t>
    </dgm:pt>
    <dgm:pt modelId="{352FFCE8-46A0-4B1D-8E5D-1C51709A176F}" type="sibTrans" cxnId="{740171CD-5535-4D0A-B93B-AB3E69090F34}">
      <dgm:prSet/>
      <dgm:spPr/>
      <dgm:t>
        <a:bodyPr/>
        <a:lstStyle/>
        <a:p>
          <a:pPr rtl="1"/>
          <a:endParaRPr lang="fa-IR" b="1"/>
        </a:p>
      </dgm:t>
    </dgm:pt>
    <dgm:pt modelId="{D770E58C-13CA-40A4-A150-38A191395DA6}">
      <dgm:prSet/>
      <dgm:spPr/>
      <dgm:t>
        <a:bodyPr/>
        <a:lstStyle/>
        <a:p>
          <a:pPr rtl="1"/>
          <a:r>
            <a:rPr lang="fa-IR" b="1">
              <a:solidFill>
                <a:schemeClr val="tx1"/>
              </a:solidFill>
            </a:rPr>
            <a:t>۴. تبخیر (</a:t>
          </a:r>
          <a:r>
            <a:rPr lang="en-US" b="1">
              <a:solidFill>
                <a:schemeClr val="tx1"/>
              </a:solidFill>
            </a:rPr>
            <a:t>Evaporation</a:t>
          </a:r>
          <a:r>
            <a:rPr lang="fa-IR" b="1">
              <a:solidFill>
                <a:schemeClr val="tx1"/>
              </a:solidFill>
            </a:rPr>
            <a:t>)</a:t>
          </a:r>
          <a:endParaRPr lang="en-US" b="1" dirty="0">
            <a:solidFill>
              <a:schemeClr val="tx1"/>
            </a:solidFill>
          </a:endParaRPr>
        </a:p>
      </dgm:t>
    </dgm:pt>
    <dgm:pt modelId="{882A1058-AA19-4EC0-A467-09AAE8C2318D}" type="parTrans" cxnId="{F58FCDA5-1980-4680-90AA-8AFE761F27FC}">
      <dgm:prSet/>
      <dgm:spPr/>
      <dgm:t>
        <a:bodyPr/>
        <a:lstStyle/>
        <a:p>
          <a:pPr rtl="1"/>
          <a:endParaRPr lang="fa-IR" b="1"/>
        </a:p>
      </dgm:t>
    </dgm:pt>
    <dgm:pt modelId="{65BAFAFA-98ED-4633-8EEF-988C588113E2}" type="sibTrans" cxnId="{F58FCDA5-1980-4680-90AA-8AFE761F27FC}">
      <dgm:prSet/>
      <dgm:spPr/>
      <dgm:t>
        <a:bodyPr/>
        <a:lstStyle/>
        <a:p>
          <a:pPr rtl="1"/>
          <a:endParaRPr lang="fa-IR" b="1"/>
        </a:p>
      </dgm:t>
    </dgm:pt>
    <dgm:pt modelId="{55ADDE63-0DE0-4C2E-BF55-8416087B0DA7}" type="pres">
      <dgm:prSet presAssocID="{0C1761B9-02BE-42CB-BF26-57FCE1A0F734}" presName="outerComposite" presStyleCnt="0">
        <dgm:presLayoutVars>
          <dgm:chMax val="5"/>
          <dgm:dir/>
          <dgm:resizeHandles val="exact"/>
        </dgm:presLayoutVars>
      </dgm:prSet>
      <dgm:spPr/>
      <dgm:t>
        <a:bodyPr/>
        <a:lstStyle/>
        <a:p>
          <a:endParaRPr lang="en-US"/>
        </a:p>
      </dgm:t>
    </dgm:pt>
    <dgm:pt modelId="{EB183362-F0FD-4D45-8E7F-547B4D7B93B3}" type="pres">
      <dgm:prSet presAssocID="{0C1761B9-02BE-42CB-BF26-57FCE1A0F734}" presName="dummyMaxCanvas" presStyleCnt="0">
        <dgm:presLayoutVars/>
      </dgm:prSet>
      <dgm:spPr/>
    </dgm:pt>
    <dgm:pt modelId="{A6D10F4C-ACCA-4926-A71F-87F45280492A}" type="pres">
      <dgm:prSet presAssocID="{0C1761B9-02BE-42CB-BF26-57FCE1A0F734}" presName="FourNodes_1" presStyleLbl="node1" presStyleIdx="0" presStyleCnt="4">
        <dgm:presLayoutVars>
          <dgm:bulletEnabled val="1"/>
        </dgm:presLayoutVars>
      </dgm:prSet>
      <dgm:spPr/>
      <dgm:t>
        <a:bodyPr/>
        <a:lstStyle/>
        <a:p>
          <a:endParaRPr lang="en-US"/>
        </a:p>
      </dgm:t>
    </dgm:pt>
    <dgm:pt modelId="{993AC395-E17A-4622-B1DA-DCF8C05F6BA1}" type="pres">
      <dgm:prSet presAssocID="{0C1761B9-02BE-42CB-BF26-57FCE1A0F734}" presName="FourNodes_2" presStyleLbl="node1" presStyleIdx="1" presStyleCnt="4">
        <dgm:presLayoutVars>
          <dgm:bulletEnabled val="1"/>
        </dgm:presLayoutVars>
      </dgm:prSet>
      <dgm:spPr/>
      <dgm:t>
        <a:bodyPr/>
        <a:lstStyle/>
        <a:p>
          <a:endParaRPr lang="en-US"/>
        </a:p>
      </dgm:t>
    </dgm:pt>
    <dgm:pt modelId="{28A53B8F-055C-437E-ADF9-3D95F9CD7280}" type="pres">
      <dgm:prSet presAssocID="{0C1761B9-02BE-42CB-BF26-57FCE1A0F734}" presName="FourNodes_3" presStyleLbl="node1" presStyleIdx="2" presStyleCnt="4">
        <dgm:presLayoutVars>
          <dgm:bulletEnabled val="1"/>
        </dgm:presLayoutVars>
      </dgm:prSet>
      <dgm:spPr/>
      <dgm:t>
        <a:bodyPr/>
        <a:lstStyle/>
        <a:p>
          <a:endParaRPr lang="en-US"/>
        </a:p>
      </dgm:t>
    </dgm:pt>
    <dgm:pt modelId="{072825AC-4547-4ECC-92CE-112D0B3FB3B9}" type="pres">
      <dgm:prSet presAssocID="{0C1761B9-02BE-42CB-BF26-57FCE1A0F734}" presName="FourNodes_4" presStyleLbl="node1" presStyleIdx="3" presStyleCnt="4">
        <dgm:presLayoutVars>
          <dgm:bulletEnabled val="1"/>
        </dgm:presLayoutVars>
      </dgm:prSet>
      <dgm:spPr/>
      <dgm:t>
        <a:bodyPr/>
        <a:lstStyle/>
        <a:p>
          <a:endParaRPr lang="en-US"/>
        </a:p>
      </dgm:t>
    </dgm:pt>
    <dgm:pt modelId="{E673C09E-A36D-4059-9517-91FE5B767960}" type="pres">
      <dgm:prSet presAssocID="{0C1761B9-02BE-42CB-BF26-57FCE1A0F734}" presName="FourConn_1-2" presStyleLbl="fgAccFollowNode1" presStyleIdx="0" presStyleCnt="3">
        <dgm:presLayoutVars>
          <dgm:bulletEnabled val="1"/>
        </dgm:presLayoutVars>
      </dgm:prSet>
      <dgm:spPr/>
      <dgm:t>
        <a:bodyPr/>
        <a:lstStyle/>
        <a:p>
          <a:endParaRPr lang="en-US"/>
        </a:p>
      </dgm:t>
    </dgm:pt>
    <dgm:pt modelId="{48875254-EAEA-4E87-9C60-AF688C0547A2}" type="pres">
      <dgm:prSet presAssocID="{0C1761B9-02BE-42CB-BF26-57FCE1A0F734}" presName="FourConn_2-3" presStyleLbl="fgAccFollowNode1" presStyleIdx="1" presStyleCnt="3">
        <dgm:presLayoutVars>
          <dgm:bulletEnabled val="1"/>
        </dgm:presLayoutVars>
      </dgm:prSet>
      <dgm:spPr/>
      <dgm:t>
        <a:bodyPr/>
        <a:lstStyle/>
        <a:p>
          <a:endParaRPr lang="en-US"/>
        </a:p>
      </dgm:t>
    </dgm:pt>
    <dgm:pt modelId="{2FD439F9-9748-4988-B289-D4BE249130E8}" type="pres">
      <dgm:prSet presAssocID="{0C1761B9-02BE-42CB-BF26-57FCE1A0F734}" presName="FourConn_3-4" presStyleLbl="fgAccFollowNode1" presStyleIdx="2" presStyleCnt="3">
        <dgm:presLayoutVars>
          <dgm:bulletEnabled val="1"/>
        </dgm:presLayoutVars>
      </dgm:prSet>
      <dgm:spPr/>
      <dgm:t>
        <a:bodyPr/>
        <a:lstStyle/>
        <a:p>
          <a:endParaRPr lang="en-US"/>
        </a:p>
      </dgm:t>
    </dgm:pt>
    <dgm:pt modelId="{20D0F09A-C1A1-47A4-8A9E-B6C860DC6EF4}" type="pres">
      <dgm:prSet presAssocID="{0C1761B9-02BE-42CB-BF26-57FCE1A0F734}" presName="FourNodes_1_text" presStyleLbl="node1" presStyleIdx="3" presStyleCnt="4">
        <dgm:presLayoutVars>
          <dgm:bulletEnabled val="1"/>
        </dgm:presLayoutVars>
      </dgm:prSet>
      <dgm:spPr/>
      <dgm:t>
        <a:bodyPr/>
        <a:lstStyle/>
        <a:p>
          <a:endParaRPr lang="en-US"/>
        </a:p>
      </dgm:t>
    </dgm:pt>
    <dgm:pt modelId="{C3AA1590-26C0-4BDD-A9BE-686BD1567EDF}" type="pres">
      <dgm:prSet presAssocID="{0C1761B9-02BE-42CB-BF26-57FCE1A0F734}" presName="FourNodes_2_text" presStyleLbl="node1" presStyleIdx="3" presStyleCnt="4">
        <dgm:presLayoutVars>
          <dgm:bulletEnabled val="1"/>
        </dgm:presLayoutVars>
      </dgm:prSet>
      <dgm:spPr/>
      <dgm:t>
        <a:bodyPr/>
        <a:lstStyle/>
        <a:p>
          <a:endParaRPr lang="en-US"/>
        </a:p>
      </dgm:t>
    </dgm:pt>
    <dgm:pt modelId="{27792582-36BE-415F-B97F-EDB1B3B71A56}" type="pres">
      <dgm:prSet presAssocID="{0C1761B9-02BE-42CB-BF26-57FCE1A0F734}" presName="FourNodes_3_text" presStyleLbl="node1" presStyleIdx="3" presStyleCnt="4">
        <dgm:presLayoutVars>
          <dgm:bulletEnabled val="1"/>
        </dgm:presLayoutVars>
      </dgm:prSet>
      <dgm:spPr/>
      <dgm:t>
        <a:bodyPr/>
        <a:lstStyle/>
        <a:p>
          <a:endParaRPr lang="en-US"/>
        </a:p>
      </dgm:t>
    </dgm:pt>
    <dgm:pt modelId="{3F76A4B0-71BE-4FE4-BDDF-59F96E18C9EE}" type="pres">
      <dgm:prSet presAssocID="{0C1761B9-02BE-42CB-BF26-57FCE1A0F734}" presName="FourNodes_4_text" presStyleLbl="node1" presStyleIdx="3" presStyleCnt="4">
        <dgm:presLayoutVars>
          <dgm:bulletEnabled val="1"/>
        </dgm:presLayoutVars>
      </dgm:prSet>
      <dgm:spPr/>
      <dgm:t>
        <a:bodyPr/>
        <a:lstStyle/>
        <a:p>
          <a:endParaRPr lang="en-US"/>
        </a:p>
      </dgm:t>
    </dgm:pt>
  </dgm:ptLst>
  <dgm:cxnLst>
    <dgm:cxn modelId="{91FCD78E-C9A9-42E0-867B-181D7BBD1291}" type="presOf" srcId="{16C4A9FA-5074-4BC0-8971-E00F2940C528}" destId="{C3AA1590-26C0-4BDD-A9BE-686BD1567EDF}" srcOrd="1" destOrd="0" presId="urn:microsoft.com/office/officeart/2005/8/layout/vProcess5"/>
    <dgm:cxn modelId="{6BA9DC54-AC4D-4C04-BDCE-960D9F5D245B}" srcId="{0C1761B9-02BE-42CB-BF26-57FCE1A0F734}" destId="{16C4A9FA-5074-4BC0-8971-E00F2940C528}" srcOrd="1" destOrd="0" parTransId="{EBE2A1E5-3661-4F8F-A552-1F2F5DD743FB}" sibTransId="{BC64083D-9ABE-4FA9-9223-4D1F27C66622}"/>
    <dgm:cxn modelId="{9988F030-A125-4574-B738-A015D8131462}" type="presOf" srcId="{D770E58C-13CA-40A4-A150-38A191395DA6}" destId="{3F76A4B0-71BE-4FE4-BDDF-59F96E18C9EE}" srcOrd="1" destOrd="0" presId="urn:microsoft.com/office/officeart/2005/8/layout/vProcess5"/>
    <dgm:cxn modelId="{740171CD-5535-4D0A-B93B-AB3E69090F34}" srcId="{0C1761B9-02BE-42CB-BF26-57FCE1A0F734}" destId="{6F77EB64-57B9-46FA-90FA-F28FE70CE4BF}" srcOrd="2" destOrd="0" parTransId="{EF1C43A9-BE7B-42B2-91A6-9A999D336599}" sibTransId="{352FFCE8-46A0-4B1D-8E5D-1C51709A176F}"/>
    <dgm:cxn modelId="{A9B35E96-B647-40E3-A7CA-38C136DF83FC}" type="presOf" srcId="{6F77EB64-57B9-46FA-90FA-F28FE70CE4BF}" destId="{27792582-36BE-415F-B97F-EDB1B3B71A56}" srcOrd="1" destOrd="0" presId="urn:microsoft.com/office/officeart/2005/8/layout/vProcess5"/>
    <dgm:cxn modelId="{149B935B-D500-4344-A108-5A282C969894}" type="presOf" srcId="{16C4A9FA-5074-4BC0-8971-E00F2940C528}" destId="{993AC395-E17A-4622-B1DA-DCF8C05F6BA1}" srcOrd="0" destOrd="0" presId="urn:microsoft.com/office/officeart/2005/8/layout/vProcess5"/>
    <dgm:cxn modelId="{E33CE484-3283-40EC-9DE9-4D87BE25EFA5}" type="presOf" srcId="{352FFCE8-46A0-4B1D-8E5D-1C51709A176F}" destId="{2FD439F9-9748-4988-B289-D4BE249130E8}" srcOrd="0" destOrd="0" presId="urn:microsoft.com/office/officeart/2005/8/layout/vProcess5"/>
    <dgm:cxn modelId="{DDB1AB38-FE23-47B3-99EE-F8E6070F0E93}" type="presOf" srcId="{6F77EB64-57B9-46FA-90FA-F28FE70CE4BF}" destId="{28A53B8F-055C-437E-ADF9-3D95F9CD7280}" srcOrd="0" destOrd="0" presId="urn:microsoft.com/office/officeart/2005/8/layout/vProcess5"/>
    <dgm:cxn modelId="{F58FCDA5-1980-4680-90AA-8AFE761F27FC}" srcId="{0C1761B9-02BE-42CB-BF26-57FCE1A0F734}" destId="{D770E58C-13CA-40A4-A150-38A191395DA6}" srcOrd="3" destOrd="0" parTransId="{882A1058-AA19-4EC0-A467-09AAE8C2318D}" sibTransId="{65BAFAFA-98ED-4633-8EEF-988C588113E2}"/>
    <dgm:cxn modelId="{7C148FD9-6AB9-434C-A9D1-71BF71D602A7}" type="presOf" srcId="{02AECAC8-2593-46ED-81E3-ABB9DE455A18}" destId="{A6D10F4C-ACCA-4926-A71F-87F45280492A}" srcOrd="0" destOrd="0" presId="urn:microsoft.com/office/officeart/2005/8/layout/vProcess5"/>
    <dgm:cxn modelId="{08B1F264-0F54-47E8-A5F9-EB4590E158D6}" srcId="{0C1761B9-02BE-42CB-BF26-57FCE1A0F734}" destId="{02AECAC8-2593-46ED-81E3-ABB9DE455A18}" srcOrd="0" destOrd="0" parTransId="{CC2850A3-BCC0-4FB2-AB0B-0D30896D97F6}" sibTransId="{85EC1966-3A1B-4820-9C17-178B2F975308}"/>
    <dgm:cxn modelId="{63627751-4B71-4D2B-9389-706B37D80B05}" type="presOf" srcId="{BC64083D-9ABE-4FA9-9223-4D1F27C66622}" destId="{48875254-EAEA-4E87-9C60-AF688C0547A2}" srcOrd="0" destOrd="0" presId="urn:microsoft.com/office/officeart/2005/8/layout/vProcess5"/>
    <dgm:cxn modelId="{99FA6ECC-B7BA-411F-9E6E-75B653CFA287}" type="presOf" srcId="{0C1761B9-02BE-42CB-BF26-57FCE1A0F734}" destId="{55ADDE63-0DE0-4C2E-BF55-8416087B0DA7}" srcOrd="0" destOrd="0" presId="urn:microsoft.com/office/officeart/2005/8/layout/vProcess5"/>
    <dgm:cxn modelId="{664115F7-D06C-4EF9-965D-47B68E33289C}" type="presOf" srcId="{02AECAC8-2593-46ED-81E3-ABB9DE455A18}" destId="{20D0F09A-C1A1-47A4-8A9E-B6C860DC6EF4}" srcOrd="1" destOrd="0" presId="urn:microsoft.com/office/officeart/2005/8/layout/vProcess5"/>
    <dgm:cxn modelId="{87B973CE-CE83-4C7A-BC5E-36BBA484C300}" type="presOf" srcId="{D770E58C-13CA-40A4-A150-38A191395DA6}" destId="{072825AC-4547-4ECC-92CE-112D0B3FB3B9}" srcOrd="0" destOrd="0" presId="urn:microsoft.com/office/officeart/2005/8/layout/vProcess5"/>
    <dgm:cxn modelId="{F2D95108-A184-4A33-A52F-140F352892EF}" type="presOf" srcId="{85EC1966-3A1B-4820-9C17-178B2F975308}" destId="{E673C09E-A36D-4059-9517-91FE5B767960}" srcOrd="0" destOrd="0" presId="urn:microsoft.com/office/officeart/2005/8/layout/vProcess5"/>
    <dgm:cxn modelId="{7D853239-CAFD-48FE-8F2D-05C7F5ECF5B8}" type="presParOf" srcId="{55ADDE63-0DE0-4C2E-BF55-8416087B0DA7}" destId="{EB183362-F0FD-4D45-8E7F-547B4D7B93B3}" srcOrd="0" destOrd="0" presId="urn:microsoft.com/office/officeart/2005/8/layout/vProcess5"/>
    <dgm:cxn modelId="{CBB63543-19C5-4317-90D4-FB025BD5BF5B}" type="presParOf" srcId="{55ADDE63-0DE0-4C2E-BF55-8416087B0DA7}" destId="{A6D10F4C-ACCA-4926-A71F-87F45280492A}" srcOrd="1" destOrd="0" presId="urn:microsoft.com/office/officeart/2005/8/layout/vProcess5"/>
    <dgm:cxn modelId="{A3717A93-4D97-48A2-9CF9-ABFB78745509}" type="presParOf" srcId="{55ADDE63-0DE0-4C2E-BF55-8416087B0DA7}" destId="{993AC395-E17A-4622-B1DA-DCF8C05F6BA1}" srcOrd="2" destOrd="0" presId="urn:microsoft.com/office/officeart/2005/8/layout/vProcess5"/>
    <dgm:cxn modelId="{42040449-BAE0-407B-8389-E93958F6DA47}" type="presParOf" srcId="{55ADDE63-0DE0-4C2E-BF55-8416087B0DA7}" destId="{28A53B8F-055C-437E-ADF9-3D95F9CD7280}" srcOrd="3" destOrd="0" presId="urn:microsoft.com/office/officeart/2005/8/layout/vProcess5"/>
    <dgm:cxn modelId="{69A07F5A-05A0-47E3-8DB4-8C666575D6FA}" type="presParOf" srcId="{55ADDE63-0DE0-4C2E-BF55-8416087B0DA7}" destId="{072825AC-4547-4ECC-92CE-112D0B3FB3B9}" srcOrd="4" destOrd="0" presId="urn:microsoft.com/office/officeart/2005/8/layout/vProcess5"/>
    <dgm:cxn modelId="{8F817239-F00E-46D7-9B5B-F7012CD9BCA6}" type="presParOf" srcId="{55ADDE63-0DE0-4C2E-BF55-8416087B0DA7}" destId="{E673C09E-A36D-4059-9517-91FE5B767960}" srcOrd="5" destOrd="0" presId="urn:microsoft.com/office/officeart/2005/8/layout/vProcess5"/>
    <dgm:cxn modelId="{A7829226-010D-4CD2-9FC8-55B20807180F}" type="presParOf" srcId="{55ADDE63-0DE0-4C2E-BF55-8416087B0DA7}" destId="{48875254-EAEA-4E87-9C60-AF688C0547A2}" srcOrd="6" destOrd="0" presId="urn:microsoft.com/office/officeart/2005/8/layout/vProcess5"/>
    <dgm:cxn modelId="{AE6FA4BD-2F5E-43B6-A567-215EC9191840}" type="presParOf" srcId="{55ADDE63-0DE0-4C2E-BF55-8416087B0DA7}" destId="{2FD439F9-9748-4988-B289-D4BE249130E8}" srcOrd="7" destOrd="0" presId="urn:microsoft.com/office/officeart/2005/8/layout/vProcess5"/>
    <dgm:cxn modelId="{072E0ADE-119F-44E1-83A4-A074AA2FA37F}" type="presParOf" srcId="{55ADDE63-0DE0-4C2E-BF55-8416087B0DA7}" destId="{20D0F09A-C1A1-47A4-8A9E-B6C860DC6EF4}" srcOrd="8" destOrd="0" presId="urn:microsoft.com/office/officeart/2005/8/layout/vProcess5"/>
    <dgm:cxn modelId="{4BC54C67-83D5-488E-B041-FBFD069E7434}" type="presParOf" srcId="{55ADDE63-0DE0-4C2E-BF55-8416087B0DA7}" destId="{C3AA1590-26C0-4BDD-A9BE-686BD1567EDF}" srcOrd="9" destOrd="0" presId="urn:microsoft.com/office/officeart/2005/8/layout/vProcess5"/>
    <dgm:cxn modelId="{015D1557-52E3-4C0B-A87F-648E6EBE4768}" type="presParOf" srcId="{55ADDE63-0DE0-4C2E-BF55-8416087B0DA7}" destId="{27792582-36BE-415F-B97F-EDB1B3B71A56}" srcOrd="10" destOrd="0" presId="urn:microsoft.com/office/officeart/2005/8/layout/vProcess5"/>
    <dgm:cxn modelId="{BDB46221-FDC3-4ED1-9A14-A817A9AD0F89}" type="presParOf" srcId="{55ADDE63-0DE0-4C2E-BF55-8416087B0DA7}" destId="{3F76A4B0-71BE-4FE4-BDDF-59F96E18C9EE}" srcOrd="11"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A21956-3B12-4E7B-A18B-023A8902CD0E}" type="doc">
      <dgm:prSet loTypeId="urn:microsoft.com/office/officeart/2005/8/layout/target3" loCatId="list" qsTypeId="urn:microsoft.com/office/officeart/2005/8/quickstyle/simple5" qsCatId="simple" csTypeId="urn:microsoft.com/office/officeart/2005/8/colors/colorful2" csCatId="colorful" phldr="1"/>
      <dgm:spPr/>
      <dgm:t>
        <a:bodyPr/>
        <a:lstStyle/>
        <a:p>
          <a:pPr rtl="1"/>
          <a:endParaRPr lang="fa-IR"/>
        </a:p>
      </dgm:t>
    </dgm:pt>
    <dgm:pt modelId="{B98BF3A1-C316-4004-8A64-79BA553E3DCB}">
      <dgm:prSet phldrT="[Text]"/>
      <dgm:spPr/>
      <dgm:t>
        <a:bodyPr/>
        <a:lstStyle/>
        <a:p>
          <a:pPr rtl="1"/>
          <a:r>
            <a:rPr lang="fa-IR"/>
            <a:t>استفاده از پتوی گرم</a:t>
          </a:r>
        </a:p>
      </dgm:t>
    </dgm:pt>
    <dgm:pt modelId="{28E25794-D04D-406E-9B2F-A647469F0595}" type="parTrans" cxnId="{62A05543-95CD-41AD-904F-B83241AD4C69}">
      <dgm:prSet/>
      <dgm:spPr/>
      <dgm:t>
        <a:bodyPr/>
        <a:lstStyle/>
        <a:p>
          <a:pPr rtl="1"/>
          <a:endParaRPr lang="fa-IR"/>
        </a:p>
      </dgm:t>
    </dgm:pt>
    <dgm:pt modelId="{A3DEF66B-9BB4-4ACE-93BB-3E9245A29ADC}" type="sibTrans" cxnId="{62A05543-95CD-41AD-904F-B83241AD4C69}">
      <dgm:prSet/>
      <dgm:spPr/>
      <dgm:t>
        <a:bodyPr/>
        <a:lstStyle/>
        <a:p>
          <a:pPr rtl="1"/>
          <a:endParaRPr lang="fa-IR"/>
        </a:p>
      </dgm:t>
    </dgm:pt>
    <dgm:pt modelId="{38AE43FC-7CE4-4025-9128-0A6980B5135B}">
      <dgm:prSet/>
      <dgm:spPr/>
      <dgm:t>
        <a:bodyPr/>
        <a:lstStyle/>
        <a:p>
          <a:pPr rtl="1"/>
          <a:r>
            <a:rPr lang="fa-IR"/>
            <a:t>سطح از پیش گرم شده برای تخت احیا</a:t>
          </a:r>
          <a:endParaRPr lang="en-US" dirty="0"/>
        </a:p>
      </dgm:t>
    </dgm:pt>
    <dgm:pt modelId="{28CE4A50-804A-439B-B8B0-D80B9B03F17F}" type="parTrans" cxnId="{7D1CF4F5-1D97-4045-AC74-7BA0D63370C2}">
      <dgm:prSet/>
      <dgm:spPr/>
      <dgm:t>
        <a:bodyPr/>
        <a:lstStyle/>
        <a:p>
          <a:pPr rtl="1"/>
          <a:endParaRPr lang="fa-IR"/>
        </a:p>
      </dgm:t>
    </dgm:pt>
    <dgm:pt modelId="{B4BD2F96-F7C8-45D7-8997-F9EA1894E41B}" type="sibTrans" cxnId="{7D1CF4F5-1D97-4045-AC74-7BA0D63370C2}">
      <dgm:prSet/>
      <dgm:spPr/>
      <dgm:t>
        <a:bodyPr/>
        <a:lstStyle/>
        <a:p>
          <a:pPr rtl="1"/>
          <a:endParaRPr lang="fa-IR"/>
        </a:p>
      </dgm:t>
    </dgm:pt>
    <dgm:pt modelId="{C307DAC7-E256-480B-94DA-DF873190FC03}">
      <dgm:prSet/>
      <dgm:spPr/>
      <dgm:t>
        <a:bodyPr/>
        <a:lstStyle/>
        <a:p>
          <a:pPr rtl="1"/>
          <a:r>
            <a:rPr lang="fa-IR"/>
            <a:t>گرم کردن گوشی پزشکی قبل از استفاده</a:t>
          </a:r>
          <a:endParaRPr lang="en-US" dirty="0"/>
        </a:p>
      </dgm:t>
    </dgm:pt>
    <dgm:pt modelId="{4061A86B-37F7-4114-B891-BF3CDB9E7250}" type="parTrans" cxnId="{C43FC32C-CB39-4E14-941A-01F1FE920256}">
      <dgm:prSet/>
      <dgm:spPr/>
      <dgm:t>
        <a:bodyPr/>
        <a:lstStyle/>
        <a:p>
          <a:pPr rtl="1"/>
          <a:endParaRPr lang="fa-IR"/>
        </a:p>
      </dgm:t>
    </dgm:pt>
    <dgm:pt modelId="{CA7FADF3-16B9-4DD6-A237-EE25772418A5}" type="sibTrans" cxnId="{C43FC32C-CB39-4E14-941A-01F1FE920256}">
      <dgm:prSet/>
      <dgm:spPr/>
      <dgm:t>
        <a:bodyPr/>
        <a:lstStyle/>
        <a:p>
          <a:pPr rtl="1"/>
          <a:endParaRPr lang="fa-IR"/>
        </a:p>
      </dgm:t>
    </dgm:pt>
    <dgm:pt modelId="{62B98C13-E5FA-4D15-A7AE-4976C26C5AAD}">
      <dgm:prSet/>
      <dgm:spPr/>
      <dgm:t>
        <a:bodyPr/>
        <a:lstStyle/>
        <a:p>
          <a:pPr rtl="1"/>
          <a:r>
            <a:rPr lang="fa-IR"/>
            <a:t>تشویق تماس پوست با پوست</a:t>
          </a:r>
          <a:endParaRPr lang="en-US" dirty="0"/>
        </a:p>
      </dgm:t>
    </dgm:pt>
    <dgm:pt modelId="{6C594F12-975B-49A2-B0F8-E1B4743D8E8C}" type="parTrans" cxnId="{EE88F0D8-CE12-430C-AC99-C7D822979C97}">
      <dgm:prSet/>
      <dgm:spPr/>
      <dgm:t>
        <a:bodyPr/>
        <a:lstStyle/>
        <a:p>
          <a:pPr rtl="1"/>
          <a:endParaRPr lang="fa-IR"/>
        </a:p>
      </dgm:t>
    </dgm:pt>
    <dgm:pt modelId="{81B33A3C-D67E-436D-94B8-3703E293A31B}" type="sibTrans" cxnId="{EE88F0D8-CE12-430C-AC99-C7D822979C97}">
      <dgm:prSet/>
      <dgm:spPr/>
      <dgm:t>
        <a:bodyPr/>
        <a:lstStyle/>
        <a:p>
          <a:pPr rtl="1"/>
          <a:endParaRPr lang="fa-IR"/>
        </a:p>
      </dgm:t>
    </dgm:pt>
    <dgm:pt modelId="{DBF69D2D-9C85-4370-8308-D1A325C28991}" type="pres">
      <dgm:prSet presAssocID="{A6A21956-3B12-4E7B-A18B-023A8902CD0E}" presName="Name0" presStyleCnt="0">
        <dgm:presLayoutVars>
          <dgm:chMax val="7"/>
          <dgm:dir val="rev"/>
          <dgm:animLvl val="lvl"/>
          <dgm:resizeHandles val="exact"/>
        </dgm:presLayoutVars>
      </dgm:prSet>
      <dgm:spPr/>
      <dgm:t>
        <a:bodyPr/>
        <a:lstStyle/>
        <a:p>
          <a:endParaRPr lang="en-US"/>
        </a:p>
      </dgm:t>
    </dgm:pt>
    <dgm:pt modelId="{C67F66D7-73D6-4865-ADC2-1F581DAB03A0}" type="pres">
      <dgm:prSet presAssocID="{B98BF3A1-C316-4004-8A64-79BA553E3DCB}" presName="circle1" presStyleLbl="node1" presStyleIdx="0" presStyleCnt="4"/>
      <dgm:spPr/>
    </dgm:pt>
    <dgm:pt modelId="{8B70E697-2558-44DD-A513-BB78FDD26861}" type="pres">
      <dgm:prSet presAssocID="{B98BF3A1-C316-4004-8A64-79BA553E3DCB}" presName="space" presStyleCnt="0"/>
      <dgm:spPr/>
    </dgm:pt>
    <dgm:pt modelId="{47756B6A-77E0-46E9-94D9-68DB573213B4}" type="pres">
      <dgm:prSet presAssocID="{B98BF3A1-C316-4004-8A64-79BA553E3DCB}" presName="rect1" presStyleLbl="alignAcc1" presStyleIdx="0" presStyleCnt="4"/>
      <dgm:spPr/>
      <dgm:t>
        <a:bodyPr/>
        <a:lstStyle/>
        <a:p>
          <a:endParaRPr lang="en-US"/>
        </a:p>
      </dgm:t>
    </dgm:pt>
    <dgm:pt modelId="{97ECDFBD-F5D9-45B5-B1A9-567D3C32A0B9}" type="pres">
      <dgm:prSet presAssocID="{38AE43FC-7CE4-4025-9128-0A6980B5135B}" presName="vertSpace2" presStyleLbl="node1" presStyleIdx="0" presStyleCnt="4"/>
      <dgm:spPr/>
    </dgm:pt>
    <dgm:pt modelId="{A9E0D19B-EDDD-42E9-A739-F0B0089B16B8}" type="pres">
      <dgm:prSet presAssocID="{38AE43FC-7CE4-4025-9128-0A6980B5135B}" presName="circle2" presStyleLbl="node1" presStyleIdx="1" presStyleCnt="4"/>
      <dgm:spPr/>
    </dgm:pt>
    <dgm:pt modelId="{07B398D2-C643-4B8D-9B43-8284C342200E}" type="pres">
      <dgm:prSet presAssocID="{38AE43FC-7CE4-4025-9128-0A6980B5135B}" presName="rect2" presStyleLbl="alignAcc1" presStyleIdx="1" presStyleCnt="4"/>
      <dgm:spPr/>
      <dgm:t>
        <a:bodyPr/>
        <a:lstStyle/>
        <a:p>
          <a:endParaRPr lang="en-US"/>
        </a:p>
      </dgm:t>
    </dgm:pt>
    <dgm:pt modelId="{441183A4-1126-4D53-BAF7-D8F602A0974F}" type="pres">
      <dgm:prSet presAssocID="{C307DAC7-E256-480B-94DA-DF873190FC03}" presName="vertSpace3" presStyleLbl="node1" presStyleIdx="1" presStyleCnt="4"/>
      <dgm:spPr/>
    </dgm:pt>
    <dgm:pt modelId="{C99BBE5C-ABE6-46B8-B4CC-1D6AB0625EC3}" type="pres">
      <dgm:prSet presAssocID="{C307DAC7-E256-480B-94DA-DF873190FC03}" presName="circle3" presStyleLbl="node1" presStyleIdx="2" presStyleCnt="4"/>
      <dgm:spPr/>
    </dgm:pt>
    <dgm:pt modelId="{321A4380-9C87-45FC-B28C-64FA53E18463}" type="pres">
      <dgm:prSet presAssocID="{C307DAC7-E256-480B-94DA-DF873190FC03}" presName="rect3" presStyleLbl="alignAcc1" presStyleIdx="2" presStyleCnt="4"/>
      <dgm:spPr/>
      <dgm:t>
        <a:bodyPr/>
        <a:lstStyle/>
        <a:p>
          <a:endParaRPr lang="en-US"/>
        </a:p>
      </dgm:t>
    </dgm:pt>
    <dgm:pt modelId="{483038FD-77DA-459C-9FAA-3CB7B7CBF421}" type="pres">
      <dgm:prSet presAssocID="{62B98C13-E5FA-4D15-A7AE-4976C26C5AAD}" presName="vertSpace4" presStyleLbl="node1" presStyleIdx="2" presStyleCnt="4"/>
      <dgm:spPr/>
    </dgm:pt>
    <dgm:pt modelId="{81C93FBE-C5F2-4703-9D18-34A7A98E96E6}" type="pres">
      <dgm:prSet presAssocID="{62B98C13-E5FA-4D15-A7AE-4976C26C5AAD}" presName="circle4" presStyleLbl="node1" presStyleIdx="3" presStyleCnt="4"/>
      <dgm:spPr/>
    </dgm:pt>
    <dgm:pt modelId="{B4B48F0C-05FF-424E-A20D-B2D30945588C}" type="pres">
      <dgm:prSet presAssocID="{62B98C13-E5FA-4D15-A7AE-4976C26C5AAD}" presName="rect4" presStyleLbl="alignAcc1" presStyleIdx="3" presStyleCnt="4"/>
      <dgm:spPr/>
      <dgm:t>
        <a:bodyPr/>
        <a:lstStyle/>
        <a:p>
          <a:endParaRPr lang="en-US"/>
        </a:p>
      </dgm:t>
    </dgm:pt>
    <dgm:pt modelId="{93F23B09-54A4-4008-8ACE-A6635C53733E}" type="pres">
      <dgm:prSet presAssocID="{B98BF3A1-C316-4004-8A64-79BA553E3DCB}" presName="rect1ParTxNoCh" presStyleLbl="alignAcc1" presStyleIdx="3" presStyleCnt="4">
        <dgm:presLayoutVars>
          <dgm:chMax val="1"/>
          <dgm:bulletEnabled val="1"/>
        </dgm:presLayoutVars>
      </dgm:prSet>
      <dgm:spPr/>
      <dgm:t>
        <a:bodyPr/>
        <a:lstStyle/>
        <a:p>
          <a:endParaRPr lang="en-US"/>
        </a:p>
      </dgm:t>
    </dgm:pt>
    <dgm:pt modelId="{97AFB3BE-B804-4DAC-AC70-51EE54B988AC}" type="pres">
      <dgm:prSet presAssocID="{38AE43FC-7CE4-4025-9128-0A6980B5135B}" presName="rect2ParTxNoCh" presStyleLbl="alignAcc1" presStyleIdx="3" presStyleCnt="4">
        <dgm:presLayoutVars>
          <dgm:chMax val="1"/>
          <dgm:bulletEnabled val="1"/>
        </dgm:presLayoutVars>
      </dgm:prSet>
      <dgm:spPr/>
      <dgm:t>
        <a:bodyPr/>
        <a:lstStyle/>
        <a:p>
          <a:endParaRPr lang="en-US"/>
        </a:p>
      </dgm:t>
    </dgm:pt>
    <dgm:pt modelId="{AB5A3377-7F77-4878-8F19-0466B0370D44}" type="pres">
      <dgm:prSet presAssocID="{C307DAC7-E256-480B-94DA-DF873190FC03}" presName="rect3ParTxNoCh" presStyleLbl="alignAcc1" presStyleIdx="3" presStyleCnt="4">
        <dgm:presLayoutVars>
          <dgm:chMax val="1"/>
          <dgm:bulletEnabled val="1"/>
        </dgm:presLayoutVars>
      </dgm:prSet>
      <dgm:spPr/>
      <dgm:t>
        <a:bodyPr/>
        <a:lstStyle/>
        <a:p>
          <a:endParaRPr lang="en-US"/>
        </a:p>
      </dgm:t>
    </dgm:pt>
    <dgm:pt modelId="{01EEC30E-EC08-46DC-BAFC-FE6FCE50C031}" type="pres">
      <dgm:prSet presAssocID="{62B98C13-E5FA-4D15-A7AE-4976C26C5AAD}" presName="rect4ParTxNoCh" presStyleLbl="alignAcc1" presStyleIdx="3" presStyleCnt="4">
        <dgm:presLayoutVars>
          <dgm:chMax val="1"/>
          <dgm:bulletEnabled val="1"/>
        </dgm:presLayoutVars>
      </dgm:prSet>
      <dgm:spPr/>
      <dgm:t>
        <a:bodyPr/>
        <a:lstStyle/>
        <a:p>
          <a:endParaRPr lang="en-US"/>
        </a:p>
      </dgm:t>
    </dgm:pt>
  </dgm:ptLst>
  <dgm:cxnLst>
    <dgm:cxn modelId="{E40353C5-AAB5-4A40-ACCA-D1A7954350DE}" type="presOf" srcId="{B98BF3A1-C316-4004-8A64-79BA553E3DCB}" destId="{93F23B09-54A4-4008-8ACE-A6635C53733E}" srcOrd="1" destOrd="0" presId="urn:microsoft.com/office/officeart/2005/8/layout/target3"/>
    <dgm:cxn modelId="{781B8B20-BEE0-4523-BD8B-FCA813F62FD5}" type="presOf" srcId="{38AE43FC-7CE4-4025-9128-0A6980B5135B}" destId="{97AFB3BE-B804-4DAC-AC70-51EE54B988AC}" srcOrd="1" destOrd="0" presId="urn:microsoft.com/office/officeart/2005/8/layout/target3"/>
    <dgm:cxn modelId="{EE88F0D8-CE12-430C-AC99-C7D822979C97}" srcId="{A6A21956-3B12-4E7B-A18B-023A8902CD0E}" destId="{62B98C13-E5FA-4D15-A7AE-4976C26C5AAD}" srcOrd="3" destOrd="0" parTransId="{6C594F12-975B-49A2-B0F8-E1B4743D8E8C}" sibTransId="{81B33A3C-D67E-436D-94B8-3703E293A31B}"/>
    <dgm:cxn modelId="{7D1CF4F5-1D97-4045-AC74-7BA0D63370C2}" srcId="{A6A21956-3B12-4E7B-A18B-023A8902CD0E}" destId="{38AE43FC-7CE4-4025-9128-0A6980B5135B}" srcOrd="1" destOrd="0" parTransId="{28CE4A50-804A-439B-B8B0-D80B9B03F17F}" sibTransId="{B4BD2F96-F7C8-45D7-8997-F9EA1894E41B}"/>
    <dgm:cxn modelId="{BBDF6903-0F4F-457B-B04B-F60C367E69AC}" type="presOf" srcId="{C307DAC7-E256-480B-94DA-DF873190FC03}" destId="{321A4380-9C87-45FC-B28C-64FA53E18463}" srcOrd="0" destOrd="0" presId="urn:microsoft.com/office/officeart/2005/8/layout/target3"/>
    <dgm:cxn modelId="{D76D0475-0AEF-44D4-9C21-AD7D9695C9B3}" type="presOf" srcId="{38AE43FC-7CE4-4025-9128-0A6980B5135B}" destId="{07B398D2-C643-4B8D-9B43-8284C342200E}" srcOrd="0" destOrd="0" presId="urn:microsoft.com/office/officeart/2005/8/layout/target3"/>
    <dgm:cxn modelId="{CB4470FF-8112-42F7-ABBD-0D3C89881A41}" type="presOf" srcId="{62B98C13-E5FA-4D15-A7AE-4976C26C5AAD}" destId="{01EEC30E-EC08-46DC-BAFC-FE6FCE50C031}" srcOrd="1" destOrd="0" presId="urn:microsoft.com/office/officeart/2005/8/layout/target3"/>
    <dgm:cxn modelId="{5A982BD9-1398-4A9D-9B1B-545C955CDF3D}" type="presOf" srcId="{A6A21956-3B12-4E7B-A18B-023A8902CD0E}" destId="{DBF69D2D-9C85-4370-8308-D1A325C28991}" srcOrd="0" destOrd="0" presId="urn:microsoft.com/office/officeart/2005/8/layout/target3"/>
    <dgm:cxn modelId="{3ECE37E9-C7C2-474F-8DB3-643F752F2C86}" type="presOf" srcId="{C307DAC7-E256-480B-94DA-DF873190FC03}" destId="{AB5A3377-7F77-4878-8F19-0466B0370D44}" srcOrd="1" destOrd="0" presId="urn:microsoft.com/office/officeart/2005/8/layout/target3"/>
    <dgm:cxn modelId="{C43FC32C-CB39-4E14-941A-01F1FE920256}" srcId="{A6A21956-3B12-4E7B-A18B-023A8902CD0E}" destId="{C307DAC7-E256-480B-94DA-DF873190FC03}" srcOrd="2" destOrd="0" parTransId="{4061A86B-37F7-4114-B891-BF3CDB9E7250}" sibTransId="{CA7FADF3-16B9-4DD6-A237-EE25772418A5}"/>
    <dgm:cxn modelId="{3C4C7BA4-9852-49A1-953C-6B2657A53CE9}" type="presOf" srcId="{62B98C13-E5FA-4D15-A7AE-4976C26C5AAD}" destId="{B4B48F0C-05FF-424E-A20D-B2D30945588C}" srcOrd="0" destOrd="0" presId="urn:microsoft.com/office/officeart/2005/8/layout/target3"/>
    <dgm:cxn modelId="{62A05543-95CD-41AD-904F-B83241AD4C69}" srcId="{A6A21956-3B12-4E7B-A18B-023A8902CD0E}" destId="{B98BF3A1-C316-4004-8A64-79BA553E3DCB}" srcOrd="0" destOrd="0" parTransId="{28E25794-D04D-406E-9B2F-A647469F0595}" sibTransId="{A3DEF66B-9BB4-4ACE-93BB-3E9245A29ADC}"/>
    <dgm:cxn modelId="{25BEADEF-0A1D-482C-ADBF-287E0B3F7729}" type="presOf" srcId="{B98BF3A1-C316-4004-8A64-79BA553E3DCB}" destId="{47756B6A-77E0-46E9-94D9-68DB573213B4}" srcOrd="0" destOrd="0" presId="urn:microsoft.com/office/officeart/2005/8/layout/target3"/>
    <dgm:cxn modelId="{09E85033-F2DF-427C-AF2D-AED3019DD524}" type="presParOf" srcId="{DBF69D2D-9C85-4370-8308-D1A325C28991}" destId="{C67F66D7-73D6-4865-ADC2-1F581DAB03A0}" srcOrd="0" destOrd="0" presId="urn:microsoft.com/office/officeart/2005/8/layout/target3"/>
    <dgm:cxn modelId="{4BBD2181-DAAF-4951-A682-918F1B6CC6C6}" type="presParOf" srcId="{DBF69D2D-9C85-4370-8308-D1A325C28991}" destId="{8B70E697-2558-44DD-A513-BB78FDD26861}" srcOrd="1" destOrd="0" presId="urn:microsoft.com/office/officeart/2005/8/layout/target3"/>
    <dgm:cxn modelId="{78E2B3B1-6D62-47B6-BFB7-643625F05F03}" type="presParOf" srcId="{DBF69D2D-9C85-4370-8308-D1A325C28991}" destId="{47756B6A-77E0-46E9-94D9-68DB573213B4}" srcOrd="2" destOrd="0" presId="urn:microsoft.com/office/officeart/2005/8/layout/target3"/>
    <dgm:cxn modelId="{512250F8-68E0-40E2-B2C2-AD88528DB0F3}" type="presParOf" srcId="{DBF69D2D-9C85-4370-8308-D1A325C28991}" destId="{97ECDFBD-F5D9-45B5-B1A9-567D3C32A0B9}" srcOrd="3" destOrd="0" presId="urn:microsoft.com/office/officeart/2005/8/layout/target3"/>
    <dgm:cxn modelId="{153F66C9-7823-447E-B782-A5234629CB0B}" type="presParOf" srcId="{DBF69D2D-9C85-4370-8308-D1A325C28991}" destId="{A9E0D19B-EDDD-42E9-A739-F0B0089B16B8}" srcOrd="4" destOrd="0" presId="urn:microsoft.com/office/officeart/2005/8/layout/target3"/>
    <dgm:cxn modelId="{4E2CAE30-1E69-40ED-A6C8-001BEFD88732}" type="presParOf" srcId="{DBF69D2D-9C85-4370-8308-D1A325C28991}" destId="{07B398D2-C643-4B8D-9B43-8284C342200E}" srcOrd="5" destOrd="0" presId="urn:microsoft.com/office/officeart/2005/8/layout/target3"/>
    <dgm:cxn modelId="{96B9A135-3A58-41B7-90A9-20979B0CB2FF}" type="presParOf" srcId="{DBF69D2D-9C85-4370-8308-D1A325C28991}" destId="{441183A4-1126-4D53-BAF7-D8F602A0974F}" srcOrd="6" destOrd="0" presId="urn:microsoft.com/office/officeart/2005/8/layout/target3"/>
    <dgm:cxn modelId="{C57127A8-23DC-446D-AC4F-AEE87527CD83}" type="presParOf" srcId="{DBF69D2D-9C85-4370-8308-D1A325C28991}" destId="{C99BBE5C-ABE6-46B8-B4CC-1D6AB0625EC3}" srcOrd="7" destOrd="0" presId="urn:microsoft.com/office/officeart/2005/8/layout/target3"/>
    <dgm:cxn modelId="{44A4E5F1-021A-490B-90C9-F8F5EDF6498C}" type="presParOf" srcId="{DBF69D2D-9C85-4370-8308-D1A325C28991}" destId="{321A4380-9C87-45FC-B28C-64FA53E18463}" srcOrd="8" destOrd="0" presId="urn:microsoft.com/office/officeart/2005/8/layout/target3"/>
    <dgm:cxn modelId="{065055D2-0CC7-4AC9-9A45-4177BFE83777}" type="presParOf" srcId="{DBF69D2D-9C85-4370-8308-D1A325C28991}" destId="{483038FD-77DA-459C-9FAA-3CB7B7CBF421}" srcOrd="9" destOrd="0" presId="urn:microsoft.com/office/officeart/2005/8/layout/target3"/>
    <dgm:cxn modelId="{9EA4D664-CFBC-4C72-8B92-804B68CCA9A0}" type="presParOf" srcId="{DBF69D2D-9C85-4370-8308-D1A325C28991}" destId="{81C93FBE-C5F2-4703-9D18-34A7A98E96E6}" srcOrd="10" destOrd="0" presId="urn:microsoft.com/office/officeart/2005/8/layout/target3"/>
    <dgm:cxn modelId="{89CA5E7F-024D-4B43-AED3-01A25656D155}" type="presParOf" srcId="{DBF69D2D-9C85-4370-8308-D1A325C28991}" destId="{B4B48F0C-05FF-424E-A20D-B2D30945588C}" srcOrd="11" destOrd="0" presId="urn:microsoft.com/office/officeart/2005/8/layout/target3"/>
    <dgm:cxn modelId="{56BAFD09-F72D-4CE7-8935-E4EAB9FFDC63}" type="presParOf" srcId="{DBF69D2D-9C85-4370-8308-D1A325C28991}" destId="{93F23B09-54A4-4008-8ACE-A6635C53733E}" srcOrd="12" destOrd="0" presId="urn:microsoft.com/office/officeart/2005/8/layout/target3"/>
    <dgm:cxn modelId="{86FC30BD-5E0A-41E9-85D8-8B251625F3B6}" type="presParOf" srcId="{DBF69D2D-9C85-4370-8308-D1A325C28991}" destId="{97AFB3BE-B804-4DAC-AC70-51EE54B988AC}" srcOrd="13" destOrd="0" presId="urn:microsoft.com/office/officeart/2005/8/layout/target3"/>
    <dgm:cxn modelId="{95DB310A-DEAA-4FC7-B1CA-6AB24494B78F}" type="presParOf" srcId="{DBF69D2D-9C85-4370-8308-D1A325C28991}" destId="{AB5A3377-7F77-4878-8F19-0466B0370D44}" srcOrd="14" destOrd="0" presId="urn:microsoft.com/office/officeart/2005/8/layout/target3"/>
    <dgm:cxn modelId="{683BAC50-205A-4CCD-BF63-40A238115470}" type="presParOf" srcId="{DBF69D2D-9C85-4370-8308-D1A325C28991}" destId="{01EEC30E-EC08-46DC-BAFC-FE6FCE50C031}" srcOrd="15"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2A8722E-9B37-46E2-99FB-8B0FF4D8F4A5}" type="doc">
      <dgm:prSet loTypeId="urn:microsoft.com/office/officeart/2005/8/layout/target3" loCatId="list" qsTypeId="urn:microsoft.com/office/officeart/2005/8/quickstyle/simple5" qsCatId="simple" csTypeId="urn:microsoft.com/office/officeart/2005/8/colors/colorful2" csCatId="colorful" phldr="1"/>
      <dgm:spPr/>
      <dgm:t>
        <a:bodyPr/>
        <a:lstStyle/>
        <a:p>
          <a:pPr rtl="1"/>
          <a:endParaRPr lang="fa-IR"/>
        </a:p>
      </dgm:t>
    </dgm:pt>
    <dgm:pt modelId="{CE7618E3-2E73-440C-B1B3-984C43F05CD9}">
      <dgm:prSet phldrT="[Text]" custT="1"/>
      <dgm:spPr/>
      <dgm:t>
        <a:bodyPr/>
        <a:lstStyle/>
        <a:p>
          <a:pPr rtl="1"/>
          <a:r>
            <a:rPr lang="fa-IR" sz="2400" b="1"/>
            <a:t>دمای اتاق زایمان می‌بایست بالاتر از ۲۶ درجه سانتی گراد و دمای </a:t>
          </a:r>
          <a:r>
            <a:rPr lang="en-US" sz="2400" b="1"/>
            <a:t>NICU</a:t>
          </a:r>
          <a:r>
            <a:rPr lang="fa-IR" sz="2400" b="1"/>
            <a:t> بین ۲۶-۲۲ باشد.</a:t>
          </a:r>
        </a:p>
      </dgm:t>
    </dgm:pt>
    <dgm:pt modelId="{DA598CD7-1141-4919-B7E0-291D39A687CE}" type="parTrans" cxnId="{705A7A5B-099E-4FC8-A1BC-14F1BE9E6822}">
      <dgm:prSet/>
      <dgm:spPr/>
      <dgm:t>
        <a:bodyPr/>
        <a:lstStyle/>
        <a:p>
          <a:pPr rtl="1"/>
          <a:endParaRPr lang="fa-IR" sz="2000" b="1"/>
        </a:p>
      </dgm:t>
    </dgm:pt>
    <dgm:pt modelId="{77EEB4D6-2F4C-4DC3-9DE2-F4B0C5E64225}" type="sibTrans" cxnId="{705A7A5B-099E-4FC8-A1BC-14F1BE9E6822}">
      <dgm:prSet/>
      <dgm:spPr/>
      <dgm:t>
        <a:bodyPr/>
        <a:lstStyle/>
        <a:p>
          <a:pPr rtl="1"/>
          <a:endParaRPr lang="fa-IR" sz="2000" b="1"/>
        </a:p>
      </dgm:t>
    </dgm:pt>
    <dgm:pt modelId="{D8151663-AC9F-4220-8869-F1398507F54F}">
      <dgm:prSet custT="1"/>
      <dgm:spPr/>
      <dgm:t>
        <a:bodyPr/>
        <a:lstStyle/>
        <a:p>
          <a:pPr rtl="1"/>
          <a:r>
            <a:rPr lang="fa-IR" sz="2400" b="1"/>
            <a:t>انتقال هرچه سریع تر نوزاد به انکوباتور.</a:t>
          </a:r>
          <a:endParaRPr lang="en-US" sz="2400" b="1" dirty="0"/>
        </a:p>
      </dgm:t>
    </dgm:pt>
    <dgm:pt modelId="{AB23DC5A-E6F7-4509-8FEE-32CE0278594E}" type="parTrans" cxnId="{4C3A0150-3ADF-4D04-9497-A8920702356A}">
      <dgm:prSet/>
      <dgm:spPr/>
      <dgm:t>
        <a:bodyPr/>
        <a:lstStyle/>
        <a:p>
          <a:pPr rtl="1"/>
          <a:endParaRPr lang="fa-IR" sz="2000" b="1"/>
        </a:p>
      </dgm:t>
    </dgm:pt>
    <dgm:pt modelId="{BDE00FDC-0C01-4B7C-8ABD-CA0C64F6868B}" type="sibTrans" cxnId="{4C3A0150-3ADF-4D04-9497-A8920702356A}">
      <dgm:prSet/>
      <dgm:spPr/>
      <dgm:t>
        <a:bodyPr/>
        <a:lstStyle/>
        <a:p>
          <a:pPr rtl="1"/>
          <a:endParaRPr lang="fa-IR" sz="2000" b="1"/>
        </a:p>
      </dgm:t>
    </dgm:pt>
    <dgm:pt modelId="{18D44EA0-7A69-4DE5-9FE8-2A17B8C540E1}">
      <dgm:prSet custT="1"/>
      <dgm:spPr/>
      <dgm:t>
        <a:bodyPr/>
        <a:lstStyle/>
        <a:p>
          <a:pPr rtl="1"/>
          <a:r>
            <a:rPr lang="fa-IR" sz="2400" b="1" dirty="0"/>
            <a:t>انجام کار بالین در انکوباتور از طریق </a:t>
          </a:r>
          <a:r>
            <a:rPr lang="fa-IR" sz="2400" b="1" dirty="0" err="1"/>
            <a:t>دریچه‌های</a:t>
          </a:r>
          <a:r>
            <a:rPr lang="fa-IR" sz="2400" b="1" dirty="0"/>
            <a:t> کوچک آن (</a:t>
          </a:r>
          <a:r>
            <a:rPr lang="en-US" sz="2400" b="1" dirty="0">
              <a:solidFill>
                <a:srgbClr val="00B0F0"/>
              </a:solidFill>
            </a:rPr>
            <a:t>Porthole</a:t>
          </a:r>
          <a:r>
            <a:rPr lang="fa-IR" sz="2400" b="1" dirty="0"/>
            <a:t>)</a:t>
          </a:r>
          <a:endParaRPr lang="en-US" sz="2400" b="1" dirty="0"/>
        </a:p>
      </dgm:t>
    </dgm:pt>
    <dgm:pt modelId="{4FF2B998-E152-4955-AF57-29135A3C2F02}" type="parTrans" cxnId="{6568B38A-8314-44EA-BA6A-4FCCDE064A40}">
      <dgm:prSet/>
      <dgm:spPr/>
      <dgm:t>
        <a:bodyPr/>
        <a:lstStyle/>
        <a:p>
          <a:pPr rtl="1"/>
          <a:endParaRPr lang="fa-IR" sz="2000" b="1"/>
        </a:p>
      </dgm:t>
    </dgm:pt>
    <dgm:pt modelId="{215C2D21-AF89-48EF-8DFD-7C2D4DAAED92}" type="sibTrans" cxnId="{6568B38A-8314-44EA-BA6A-4FCCDE064A40}">
      <dgm:prSet/>
      <dgm:spPr/>
      <dgm:t>
        <a:bodyPr/>
        <a:lstStyle/>
        <a:p>
          <a:pPr rtl="1"/>
          <a:endParaRPr lang="fa-IR" sz="2000" b="1"/>
        </a:p>
      </dgm:t>
    </dgm:pt>
    <dgm:pt modelId="{CE47E0B7-98E9-47D6-BCA4-1BFCA0D6646F}">
      <dgm:prSet custT="1"/>
      <dgm:spPr/>
      <dgm:t>
        <a:bodyPr/>
        <a:lstStyle/>
        <a:p>
          <a:pPr rtl="0"/>
          <a:r>
            <a:rPr lang="en-US" sz="2400" b="1" dirty="0"/>
            <a:t>It is essential that procedures such as intravenous line insertion and/or intubation are performed through the </a:t>
          </a:r>
          <a:r>
            <a:rPr lang="en-US" sz="2400" b="1" dirty="0">
              <a:solidFill>
                <a:srgbClr val="00B0F0"/>
              </a:solidFill>
            </a:rPr>
            <a:t>portholes</a:t>
          </a:r>
          <a:r>
            <a:rPr lang="en-US" sz="2400" b="1" dirty="0"/>
            <a:t> and not through the large front access panel</a:t>
          </a:r>
        </a:p>
      </dgm:t>
    </dgm:pt>
    <dgm:pt modelId="{55E036F7-20EE-4F0E-B927-6132B7ACFFD5}" type="parTrans" cxnId="{1E1D68C6-9F43-4D75-81AF-664BFDA3EA58}">
      <dgm:prSet/>
      <dgm:spPr/>
      <dgm:t>
        <a:bodyPr/>
        <a:lstStyle/>
        <a:p>
          <a:pPr rtl="1"/>
          <a:endParaRPr lang="fa-IR" sz="2000" b="1"/>
        </a:p>
      </dgm:t>
    </dgm:pt>
    <dgm:pt modelId="{DDB30345-BE48-4F3F-AC44-FFFC56B06962}" type="sibTrans" cxnId="{1E1D68C6-9F43-4D75-81AF-664BFDA3EA58}">
      <dgm:prSet/>
      <dgm:spPr/>
      <dgm:t>
        <a:bodyPr/>
        <a:lstStyle/>
        <a:p>
          <a:pPr rtl="1"/>
          <a:endParaRPr lang="fa-IR" sz="2000" b="1"/>
        </a:p>
      </dgm:t>
    </dgm:pt>
    <dgm:pt modelId="{E1B0A735-E859-4F1C-BAD2-3FD9312DE55C}" type="pres">
      <dgm:prSet presAssocID="{D2A8722E-9B37-46E2-99FB-8B0FF4D8F4A5}" presName="Name0" presStyleCnt="0">
        <dgm:presLayoutVars>
          <dgm:chMax val="7"/>
          <dgm:dir/>
          <dgm:animLvl val="lvl"/>
          <dgm:resizeHandles val="exact"/>
        </dgm:presLayoutVars>
      </dgm:prSet>
      <dgm:spPr/>
      <dgm:t>
        <a:bodyPr/>
        <a:lstStyle/>
        <a:p>
          <a:endParaRPr lang="en-US"/>
        </a:p>
      </dgm:t>
    </dgm:pt>
    <dgm:pt modelId="{D6A29493-898A-44C4-9181-8EC2AB77BBAA}" type="pres">
      <dgm:prSet presAssocID="{CE7618E3-2E73-440C-B1B3-984C43F05CD9}" presName="circle1" presStyleLbl="node1" presStyleIdx="0" presStyleCnt="4"/>
      <dgm:spPr/>
    </dgm:pt>
    <dgm:pt modelId="{35C69F54-C353-4F98-B824-78CC752A4677}" type="pres">
      <dgm:prSet presAssocID="{CE7618E3-2E73-440C-B1B3-984C43F05CD9}" presName="space" presStyleCnt="0"/>
      <dgm:spPr/>
    </dgm:pt>
    <dgm:pt modelId="{8BFF89D7-D526-41D2-92D2-4AD472B14BD0}" type="pres">
      <dgm:prSet presAssocID="{CE7618E3-2E73-440C-B1B3-984C43F05CD9}" presName="rect1" presStyleLbl="alignAcc1" presStyleIdx="0" presStyleCnt="4"/>
      <dgm:spPr/>
      <dgm:t>
        <a:bodyPr/>
        <a:lstStyle/>
        <a:p>
          <a:endParaRPr lang="en-US"/>
        </a:p>
      </dgm:t>
    </dgm:pt>
    <dgm:pt modelId="{3A5E55FE-EA61-40F9-8E9F-59C110DC0209}" type="pres">
      <dgm:prSet presAssocID="{D8151663-AC9F-4220-8869-F1398507F54F}" presName="vertSpace2" presStyleLbl="node1" presStyleIdx="0" presStyleCnt="4"/>
      <dgm:spPr/>
    </dgm:pt>
    <dgm:pt modelId="{DEA38419-FC09-4D32-9287-80518F299117}" type="pres">
      <dgm:prSet presAssocID="{D8151663-AC9F-4220-8869-F1398507F54F}" presName="circle2" presStyleLbl="node1" presStyleIdx="1" presStyleCnt="4"/>
      <dgm:spPr/>
    </dgm:pt>
    <dgm:pt modelId="{FB879B9C-C092-4876-ABE4-A03E5412DB6A}" type="pres">
      <dgm:prSet presAssocID="{D8151663-AC9F-4220-8869-F1398507F54F}" presName="rect2" presStyleLbl="alignAcc1" presStyleIdx="1" presStyleCnt="4"/>
      <dgm:spPr/>
      <dgm:t>
        <a:bodyPr/>
        <a:lstStyle/>
        <a:p>
          <a:endParaRPr lang="en-US"/>
        </a:p>
      </dgm:t>
    </dgm:pt>
    <dgm:pt modelId="{CE4B9C80-891C-42F0-896C-DD589A933847}" type="pres">
      <dgm:prSet presAssocID="{18D44EA0-7A69-4DE5-9FE8-2A17B8C540E1}" presName="vertSpace3" presStyleLbl="node1" presStyleIdx="1" presStyleCnt="4"/>
      <dgm:spPr/>
    </dgm:pt>
    <dgm:pt modelId="{1119C7C5-DB62-44E9-AC4B-DB4B90F2A5C3}" type="pres">
      <dgm:prSet presAssocID="{18D44EA0-7A69-4DE5-9FE8-2A17B8C540E1}" presName="circle3" presStyleLbl="node1" presStyleIdx="2" presStyleCnt="4"/>
      <dgm:spPr/>
    </dgm:pt>
    <dgm:pt modelId="{D4B6CC80-1031-4655-A83C-D0D60C8EBD24}" type="pres">
      <dgm:prSet presAssocID="{18D44EA0-7A69-4DE5-9FE8-2A17B8C540E1}" presName="rect3" presStyleLbl="alignAcc1" presStyleIdx="2" presStyleCnt="4"/>
      <dgm:spPr/>
      <dgm:t>
        <a:bodyPr/>
        <a:lstStyle/>
        <a:p>
          <a:endParaRPr lang="en-US"/>
        </a:p>
      </dgm:t>
    </dgm:pt>
    <dgm:pt modelId="{CB1DD897-9175-4F4F-94BA-99C99988BD0D}" type="pres">
      <dgm:prSet presAssocID="{CE47E0B7-98E9-47D6-BCA4-1BFCA0D6646F}" presName="vertSpace4" presStyleLbl="node1" presStyleIdx="2" presStyleCnt="4"/>
      <dgm:spPr/>
    </dgm:pt>
    <dgm:pt modelId="{42CACE2D-7F56-4993-B5B8-4B99949B29F2}" type="pres">
      <dgm:prSet presAssocID="{CE47E0B7-98E9-47D6-BCA4-1BFCA0D6646F}" presName="circle4" presStyleLbl="node1" presStyleIdx="3" presStyleCnt="4"/>
      <dgm:spPr/>
    </dgm:pt>
    <dgm:pt modelId="{75C1A4B1-FE22-47CB-BDA8-BE14DD6B0C14}" type="pres">
      <dgm:prSet presAssocID="{CE47E0B7-98E9-47D6-BCA4-1BFCA0D6646F}" presName="rect4" presStyleLbl="alignAcc1" presStyleIdx="3" presStyleCnt="4"/>
      <dgm:spPr/>
      <dgm:t>
        <a:bodyPr/>
        <a:lstStyle/>
        <a:p>
          <a:endParaRPr lang="en-US"/>
        </a:p>
      </dgm:t>
    </dgm:pt>
    <dgm:pt modelId="{1A562E70-970B-4D22-B9E4-35FBF9C4264D}" type="pres">
      <dgm:prSet presAssocID="{CE7618E3-2E73-440C-B1B3-984C43F05CD9}" presName="rect1ParTxNoCh" presStyleLbl="alignAcc1" presStyleIdx="3" presStyleCnt="4">
        <dgm:presLayoutVars>
          <dgm:chMax val="1"/>
          <dgm:bulletEnabled val="1"/>
        </dgm:presLayoutVars>
      </dgm:prSet>
      <dgm:spPr/>
      <dgm:t>
        <a:bodyPr/>
        <a:lstStyle/>
        <a:p>
          <a:endParaRPr lang="en-US"/>
        </a:p>
      </dgm:t>
    </dgm:pt>
    <dgm:pt modelId="{2A0E06CE-A554-4488-9BFA-C2C761BBB267}" type="pres">
      <dgm:prSet presAssocID="{D8151663-AC9F-4220-8869-F1398507F54F}" presName="rect2ParTxNoCh" presStyleLbl="alignAcc1" presStyleIdx="3" presStyleCnt="4">
        <dgm:presLayoutVars>
          <dgm:chMax val="1"/>
          <dgm:bulletEnabled val="1"/>
        </dgm:presLayoutVars>
      </dgm:prSet>
      <dgm:spPr/>
      <dgm:t>
        <a:bodyPr/>
        <a:lstStyle/>
        <a:p>
          <a:endParaRPr lang="en-US"/>
        </a:p>
      </dgm:t>
    </dgm:pt>
    <dgm:pt modelId="{6122BBD3-1828-4996-A721-4890A27757ED}" type="pres">
      <dgm:prSet presAssocID="{18D44EA0-7A69-4DE5-9FE8-2A17B8C540E1}" presName="rect3ParTxNoCh" presStyleLbl="alignAcc1" presStyleIdx="3" presStyleCnt="4">
        <dgm:presLayoutVars>
          <dgm:chMax val="1"/>
          <dgm:bulletEnabled val="1"/>
        </dgm:presLayoutVars>
      </dgm:prSet>
      <dgm:spPr/>
      <dgm:t>
        <a:bodyPr/>
        <a:lstStyle/>
        <a:p>
          <a:endParaRPr lang="en-US"/>
        </a:p>
      </dgm:t>
    </dgm:pt>
    <dgm:pt modelId="{E6314BB2-291C-4997-ABD8-3710C090341F}" type="pres">
      <dgm:prSet presAssocID="{CE47E0B7-98E9-47D6-BCA4-1BFCA0D6646F}" presName="rect4ParTxNoCh" presStyleLbl="alignAcc1" presStyleIdx="3" presStyleCnt="4">
        <dgm:presLayoutVars>
          <dgm:chMax val="1"/>
          <dgm:bulletEnabled val="1"/>
        </dgm:presLayoutVars>
      </dgm:prSet>
      <dgm:spPr/>
      <dgm:t>
        <a:bodyPr/>
        <a:lstStyle/>
        <a:p>
          <a:endParaRPr lang="en-US"/>
        </a:p>
      </dgm:t>
    </dgm:pt>
  </dgm:ptLst>
  <dgm:cxnLst>
    <dgm:cxn modelId="{6568B38A-8314-44EA-BA6A-4FCCDE064A40}" srcId="{D2A8722E-9B37-46E2-99FB-8B0FF4D8F4A5}" destId="{18D44EA0-7A69-4DE5-9FE8-2A17B8C540E1}" srcOrd="2" destOrd="0" parTransId="{4FF2B998-E152-4955-AF57-29135A3C2F02}" sibTransId="{215C2D21-AF89-48EF-8DFD-7C2D4DAAED92}"/>
    <dgm:cxn modelId="{A6399A72-F36F-45AC-8B08-553085294CF6}" type="presOf" srcId="{D8151663-AC9F-4220-8869-F1398507F54F}" destId="{FB879B9C-C092-4876-ABE4-A03E5412DB6A}" srcOrd="0" destOrd="0" presId="urn:microsoft.com/office/officeart/2005/8/layout/target3"/>
    <dgm:cxn modelId="{5689A933-9568-4597-BB36-E03211737A89}" type="presOf" srcId="{18D44EA0-7A69-4DE5-9FE8-2A17B8C540E1}" destId="{6122BBD3-1828-4996-A721-4890A27757ED}" srcOrd="1" destOrd="0" presId="urn:microsoft.com/office/officeart/2005/8/layout/target3"/>
    <dgm:cxn modelId="{705A7A5B-099E-4FC8-A1BC-14F1BE9E6822}" srcId="{D2A8722E-9B37-46E2-99FB-8B0FF4D8F4A5}" destId="{CE7618E3-2E73-440C-B1B3-984C43F05CD9}" srcOrd="0" destOrd="0" parTransId="{DA598CD7-1141-4919-B7E0-291D39A687CE}" sibTransId="{77EEB4D6-2F4C-4DC3-9DE2-F4B0C5E64225}"/>
    <dgm:cxn modelId="{3C16C5A8-7B61-40EB-B09D-BDAAF6374A25}" type="presOf" srcId="{CE7618E3-2E73-440C-B1B3-984C43F05CD9}" destId="{8BFF89D7-D526-41D2-92D2-4AD472B14BD0}" srcOrd="0" destOrd="0" presId="urn:microsoft.com/office/officeart/2005/8/layout/target3"/>
    <dgm:cxn modelId="{E66519D0-866D-4568-A0D6-FA4A81747FAE}" type="presOf" srcId="{D2A8722E-9B37-46E2-99FB-8B0FF4D8F4A5}" destId="{E1B0A735-E859-4F1C-BAD2-3FD9312DE55C}" srcOrd="0" destOrd="0" presId="urn:microsoft.com/office/officeart/2005/8/layout/target3"/>
    <dgm:cxn modelId="{54B2BAF6-7210-4969-B9A7-1427C4C8DE1A}" type="presOf" srcId="{CE47E0B7-98E9-47D6-BCA4-1BFCA0D6646F}" destId="{75C1A4B1-FE22-47CB-BDA8-BE14DD6B0C14}" srcOrd="0" destOrd="0" presId="urn:microsoft.com/office/officeart/2005/8/layout/target3"/>
    <dgm:cxn modelId="{AE06EE46-2F76-45DC-BC34-FDF212B6C53E}" type="presOf" srcId="{D8151663-AC9F-4220-8869-F1398507F54F}" destId="{2A0E06CE-A554-4488-9BFA-C2C761BBB267}" srcOrd="1" destOrd="0" presId="urn:microsoft.com/office/officeart/2005/8/layout/target3"/>
    <dgm:cxn modelId="{4C3A0150-3ADF-4D04-9497-A8920702356A}" srcId="{D2A8722E-9B37-46E2-99FB-8B0FF4D8F4A5}" destId="{D8151663-AC9F-4220-8869-F1398507F54F}" srcOrd="1" destOrd="0" parTransId="{AB23DC5A-E6F7-4509-8FEE-32CE0278594E}" sibTransId="{BDE00FDC-0C01-4B7C-8ABD-CA0C64F6868B}"/>
    <dgm:cxn modelId="{539A9DA6-5771-41F5-99C2-B83F9C483D13}" type="presOf" srcId="{18D44EA0-7A69-4DE5-9FE8-2A17B8C540E1}" destId="{D4B6CC80-1031-4655-A83C-D0D60C8EBD24}" srcOrd="0" destOrd="0" presId="urn:microsoft.com/office/officeart/2005/8/layout/target3"/>
    <dgm:cxn modelId="{1E1D68C6-9F43-4D75-81AF-664BFDA3EA58}" srcId="{D2A8722E-9B37-46E2-99FB-8B0FF4D8F4A5}" destId="{CE47E0B7-98E9-47D6-BCA4-1BFCA0D6646F}" srcOrd="3" destOrd="0" parTransId="{55E036F7-20EE-4F0E-B927-6132B7ACFFD5}" sibTransId="{DDB30345-BE48-4F3F-AC44-FFFC56B06962}"/>
    <dgm:cxn modelId="{4DE400B9-AA94-48F9-BCC7-26B89CA87861}" type="presOf" srcId="{CE7618E3-2E73-440C-B1B3-984C43F05CD9}" destId="{1A562E70-970B-4D22-B9E4-35FBF9C4264D}" srcOrd="1" destOrd="0" presId="urn:microsoft.com/office/officeart/2005/8/layout/target3"/>
    <dgm:cxn modelId="{CDD71509-49D6-4D94-A6D0-C54A9E19E382}" type="presOf" srcId="{CE47E0B7-98E9-47D6-BCA4-1BFCA0D6646F}" destId="{E6314BB2-291C-4997-ABD8-3710C090341F}" srcOrd="1" destOrd="0" presId="urn:microsoft.com/office/officeart/2005/8/layout/target3"/>
    <dgm:cxn modelId="{7E38A782-3674-44E9-865F-9F9BD0850C96}" type="presParOf" srcId="{E1B0A735-E859-4F1C-BAD2-3FD9312DE55C}" destId="{D6A29493-898A-44C4-9181-8EC2AB77BBAA}" srcOrd="0" destOrd="0" presId="urn:microsoft.com/office/officeart/2005/8/layout/target3"/>
    <dgm:cxn modelId="{9A072FB2-3245-4D9D-A7B5-A1C724510FA2}" type="presParOf" srcId="{E1B0A735-E859-4F1C-BAD2-3FD9312DE55C}" destId="{35C69F54-C353-4F98-B824-78CC752A4677}" srcOrd="1" destOrd="0" presId="urn:microsoft.com/office/officeart/2005/8/layout/target3"/>
    <dgm:cxn modelId="{6AEA814D-998C-40A2-AB55-C5FF56E6449F}" type="presParOf" srcId="{E1B0A735-E859-4F1C-BAD2-3FD9312DE55C}" destId="{8BFF89D7-D526-41D2-92D2-4AD472B14BD0}" srcOrd="2" destOrd="0" presId="urn:microsoft.com/office/officeart/2005/8/layout/target3"/>
    <dgm:cxn modelId="{8424B2B5-E1C6-41B0-A806-5920A1E24D91}" type="presParOf" srcId="{E1B0A735-E859-4F1C-BAD2-3FD9312DE55C}" destId="{3A5E55FE-EA61-40F9-8E9F-59C110DC0209}" srcOrd="3" destOrd="0" presId="urn:microsoft.com/office/officeart/2005/8/layout/target3"/>
    <dgm:cxn modelId="{157A5889-E029-43B3-BAFE-877158323B1A}" type="presParOf" srcId="{E1B0A735-E859-4F1C-BAD2-3FD9312DE55C}" destId="{DEA38419-FC09-4D32-9287-80518F299117}" srcOrd="4" destOrd="0" presId="urn:microsoft.com/office/officeart/2005/8/layout/target3"/>
    <dgm:cxn modelId="{53D1C8D3-24AF-45D5-9F42-8F66F563EED6}" type="presParOf" srcId="{E1B0A735-E859-4F1C-BAD2-3FD9312DE55C}" destId="{FB879B9C-C092-4876-ABE4-A03E5412DB6A}" srcOrd="5" destOrd="0" presId="urn:microsoft.com/office/officeart/2005/8/layout/target3"/>
    <dgm:cxn modelId="{C1EB1EDF-2FCB-4E32-A6BA-BD1363E77F04}" type="presParOf" srcId="{E1B0A735-E859-4F1C-BAD2-3FD9312DE55C}" destId="{CE4B9C80-891C-42F0-896C-DD589A933847}" srcOrd="6" destOrd="0" presId="urn:microsoft.com/office/officeart/2005/8/layout/target3"/>
    <dgm:cxn modelId="{EC9BC52D-42E9-4C42-AEC7-349E14593C46}" type="presParOf" srcId="{E1B0A735-E859-4F1C-BAD2-3FD9312DE55C}" destId="{1119C7C5-DB62-44E9-AC4B-DB4B90F2A5C3}" srcOrd="7" destOrd="0" presId="urn:microsoft.com/office/officeart/2005/8/layout/target3"/>
    <dgm:cxn modelId="{E4D90D06-A2BA-4F83-AE06-48B616A9FFDB}" type="presParOf" srcId="{E1B0A735-E859-4F1C-BAD2-3FD9312DE55C}" destId="{D4B6CC80-1031-4655-A83C-D0D60C8EBD24}" srcOrd="8" destOrd="0" presId="urn:microsoft.com/office/officeart/2005/8/layout/target3"/>
    <dgm:cxn modelId="{F9C52E27-2EE1-4469-BE35-57ABA5CC368B}" type="presParOf" srcId="{E1B0A735-E859-4F1C-BAD2-3FD9312DE55C}" destId="{CB1DD897-9175-4F4F-94BA-99C99988BD0D}" srcOrd="9" destOrd="0" presId="urn:microsoft.com/office/officeart/2005/8/layout/target3"/>
    <dgm:cxn modelId="{8201D6B2-2604-4B8B-9527-D765A2DDDA4D}" type="presParOf" srcId="{E1B0A735-E859-4F1C-BAD2-3FD9312DE55C}" destId="{42CACE2D-7F56-4993-B5B8-4B99949B29F2}" srcOrd="10" destOrd="0" presId="urn:microsoft.com/office/officeart/2005/8/layout/target3"/>
    <dgm:cxn modelId="{FF009EAD-B9E4-4418-9779-071A75069F22}" type="presParOf" srcId="{E1B0A735-E859-4F1C-BAD2-3FD9312DE55C}" destId="{75C1A4B1-FE22-47CB-BDA8-BE14DD6B0C14}" srcOrd="11" destOrd="0" presId="urn:microsoft.com/office/officeart/2005/8/layout/target3"/>
    <dgm:cxn modelId="{36CD30FF-4861-4A4A-BEDE-F2C4179AA320}" type="presParOf" srcId="{E1B0A735-E859-4F1C-BAD2-3FD9312DE55C}" destId="{1A562E70-970B-4D22-B9E4-35FBF9C4264D}" srcOrd="12" destOrd="0" presId="urn:microsoft.com/office/officeart/2005/8/layout/target3"/>
    <dgm:cxn modelId="{1CC81963-069B-45DE-BBAE-2694BE03D395}" type="presParOf" srcId="{E1B0A735-E859-4F1C-BAD2-3FD9312DE55C}" destId="{2A0E06CE-A554-4488-9BFA-C2C761BBB267}" srcOrd="13" destOrd="0" presId="urn:microsoft.com/office/officeart/2005/8/layout/target3"/>
    <dgm:cxn modelId="{C2CA5E2F-719E-4EAE-9284-3862CD369B83}" type="presParOf" srcId="{E1B0A735-E859-4F1C-BAD2-3FD9312DE55C}" destId="{6122BBD3-1828-4996-A721-4890A27757ED}" srcOrd="14" destOrd="0" presId="urn:microsoft.com/office/officeart/2005/8/layout/target3"/>
    <dgm:cxn modelId="{B874AB9F-0896-4D92-B2F4-4A64D5E137FF}" type="presParOf" srcId="{E1B0A735-E859-4F1C-BAD2-3FD9312DE55C}" destId="{E6314BB2-291C-4997-ABD8-3710C090341F}" srcOrd="15"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B292429-8527-4EAD-9AE1-1EEF352E6F09}" type="doc">
      <dgm:prSet loTypeId="urn:microsoft.com/office/officeart/2011/layout/CircleProcess" loCatId="process" qsTypeId="urn:microsoft.com/office/officeart/2005/8/quickstyle/simple5" qsCatId="simple" csTypeId="urn:microsoft.com/office/officeart/2005/8/colors/colorful1#1" csCatId="colorful" phldr="1"/>
      <dgm:spPr/>
      <dgm:t>
        <a:bodyPr/>
        <a:lstStyle/>
        <a:p>
          <a:pPr rtl="1"/>
          <a:endParaRPr lang="fa-IR"/>
        </a:p>
      </dgm:t>
    </dgm:pt>
    <dgm:pt modelId="{75D76730-F1B9-45DF-A754-BCB5E205ED91}">
      <dgm:prSet phldrT="[Text]"/>
      <dgm:spPr/>
      <dgm:t>
        <a:bodyPr/>
        <a:lstStyle/>
        <a:p>
          <a:pPr rtl="1"/>
          <a:r>
            <a:rPr lang="fa-IR" b="1"/>
            <a:t>استفاده از انکوباتور و پنجره های دو جداره</a:t>
          </a:r>
        </a:p>
      </dgm:t>
    </dgm:pt>
    <dgm:pt modelId="{14972349-3856-470E-B524-0B8516BDAA5A}" type="parTrans" cxnId="{F5C6183D-F2AA-4AFA-9D8B-B9FE26B94229}">
      <dgm:prSet/>
      <dgm:spPr/>
      <dgm:t>
        <a:bodyPr/>
        <a:lstStyle/>
        <a:p>
          <a:pPr rtl="1"/>
          <a:endParaRPr lang="fa-IR" b="1"/>
        </a:p>
      </dgm:t>
    </dgm:pt>
    <dgm:pt modelId="{227C6BA7-CB16-45E4-924B-606621606D55}" type="sibTrans" cxnId="{F5C6183D-F2AA-4AFA-9D8B-B9FE26B94229}">
      <dgm:prSet/>
      <dgm:spPr/>
      <dgm:t>
        <a:bodyPr/>
        <a:lstStyle/>
        <a:p>
          <a:pPr rtl="1"/>
          <a:endParaRPr lang="fa-IR" b="1"/>
        </a:p>
      </dgm:t>
    </dgm:pt>
    <dgm:pt modelId="{923FBBDA-AE8B-4EAD-969F-51ABBD680437}">
      <dgm:prSet/>
      <dgm:spPr/>
      <dgm:t>
        <a:bodyPr/>
        <a:lstStyle/>
        <a:p>
          <a:pPr rtl="1"/>
          <a:r>
            <a:rPr lang="fa-IR" b="1"/>
            <a:t>استفاده از لباس یا پتو برای نوزاد</a:t>
          </a:r>
          <a:endParaRPr lang="en-US" b="1" dirty="0"/>
        </a:p>
      </dgm:t>
    </dgm:pt>
    <dgm:pt modelId="{F2C61921-A2B7-4F5E-B55A-005EFC8F6F5D}" type="parTrans" cxnId="{2991808F-CF08-423E-A3C3-F5C30763F7A0}">
      <dgm:prSet/>
      <dgm:spPr/>
      <dgm:t>
        <a:bodyPr/>
        <a:lstStyle/>
        <a:p>
          <a:pPr rtl="1"/>
          <a:endParaRPr lang="fa-IR" b="1"/>
        </a:p>
      </dgm:t>
    </dgm:pt>
    <dgm:pt modelId="{61472CFF-B477-4FAF-A87D-C088920E098C}" type="sibTrans" cxnId="{2991808F-CF08-423E-A3C3-F5C30763F7A0}">
      <dgm:prSet/>
      <dgm:spPr/>
      <dgm:t>
        <a:bodyPr/>
        <a:lstStyle/>
        <a:p>
          <a:pPr rtl="1"/>
          <a:endParaRPr lang="fa-IR" b="1"/>
        </a:p>
      </dgm:t>
    </dgm:pt>
    <dgm:pt modelId="{5B8D0268-D7C8-45CE-9475-82AC3F19798F}">
      <dgm:prSet/>
      <dgm:spPr/>
      <dgm:t>
        <a:bodyPr/>
        <a:lstStyle/>
        <a:p>
          <a:pPr rtl="1"/>
          <a:r>
            <a:rPr lang="fa-IR" b="1"/>
            <a:t>استفاده از کیسه‌های پلاستیکی (در نوزاد کمتر از ۳۲ هفته در زمان احيا)</a:t>
          </a:r>
          <a:endParaRPr lang="en-US" b="1" dirty="0"/>
        </a:p>
      </dgm:t>
    </dgm:pt>
    <dgm:pt modelId="{BA8DE33A-7120-40BF-9579-23461CB4FE89}" type="parTrans" cxnId="{3A741A88-81F1-45C5-9FDA-D01AAE69CADE}">
      <dgm:prSet/>
      <dgm:spPr/>
      <dgm:t>
        <a:bodyPr/>
        <a:lstStyle/>
        <a:p>
          <a:pPr rtl="1"/>
          <a:endParaRPr lang="fa-IR" b="1"/>
        </a:p>
      </dgm:t>
    </dgm:pt>
    <dgm:pt modelId="{328AAE30-9368-47BF-A40E-46FA3BC72F15}" type="sibTrans" cxnId="{3A741A88-81F1-45C5-9FDA-D01AAE69CADE}">
      <dgm:prSet/>
      <dgm:spPr/>
      <dgm:t>
        <a:bodyPr/>
        <a:lstStyle/>
        <a:p>
          <a:pPr rtl="1"/>
          <a:endParaRPr lang="fa-IR" b="1"/>
        </a:p>
      </dgm:t>
    </dgm:pt>
    <dgm:pt modelId="{9577253C-4EF6-4037-BB8A-6F3BADDD1B02}" type="pres">
      <dgm:prSet presAssocID="{FB292429-8527-4EAD-9AE1-1EEF352E6F09}" presName="Name0" presStyleCnt="0">
        <dgm:presLayoutVars>
          <dgm:chMax val="11"/>
          <dgm:chPref val="11"/>
          <dgm:dir val="rev"/>
          <dgm:resizeHandles/>
        </dgm:presLayoutVars>
      </dgm:prSet>
      <dgm:spPr/>
      <dgm:t>
        <a:bodyPr/>
        <a:lstStyle/>
        <a:p>
          <a:endParaRPr lang="en-US"/>
        </a:p>
      </dgm:t>
    </dgm:pt>
    <dgm:pt modelId="{BAD5BF2D-96D6-44E9-BE21-DAB8C7760F1B}" type="pres">
      <dgm:prSet presAssocID="{5B8D0268-D7C8-45CE-9475-82AC3F19798F}" presName="Accent3" presStyleCnt="0"/>
      <dgm:spPr/>
    </dgm:pt>
    <dgm:pt modelId="{10806917-A83E-415C-A880-161DC2B04334}" type="pres">
      <dgm:prSet presAssocID="{5B8D0268-D7C8-45CE-9475-82AC3F19798F}" presName="Accent" presStyleLbl="node1" presStyleIdx="0" presStyleCnt="3"/>
      <dgm:spPr/>
    </dgm:pt>
    <dgm:pt modelId="{919339D2-165A-4A8A-843D-462150A8D72F}" type="pres">
      <dgm:prSet presAssocID="{5B8D0268-D7C8-45CE-9475-82AC3F19798F}" presName="ParentBackground3" presStyleCnt="0"/>
      <dgm:spPr/>
    </dgm:pt>
    <dgm:pt modelId="{3ADDEA8B-D886-4F1F-B4FD-CECA00C3BA8A}" type="pres">
      <dgm:prSet presAssocID="{5B8D0268-D7C8-45CE-9475-82AC3F19798F}" presName="ParentBackground" presStyleLbl="fgAcc1" presStyleIdx="0" presStyleCnt="3"/>
      <dgm:spPr/>
      <dgm:t>
        <a:bodyPr/>
        <a:lstStyle/>
        <a:p>
          <a:endParaRPr lang="en-US"/>
        </a:p>
      </dgm:t>
    </dgm:pt>
    <dgm:pt modelId="{E71C2DF0-E599-4305-8321-8248007AC7F3}" type="pres">
      <dgm:prSet presAssocID="{5B8D0268-D7C8-45CE-9475-82AC3F19798F}" presName="Parent3" presStyleLbl="revTx" presStyleIdx="0" presStyleCnt="0">
        <dgm:presLayoutVars>
          <dgm:chMax val="1"/>
          <dgm:chPref val="1"/>
          <dgm:bulletEnabled val="1"/>
        </dgm:presLayoutVars>
      </dgm:prSet>
      <dgm:spPr/>
      <dgm:t>
        <a:bodyPr/>
        <a:lstStyle/>
        <a:p>
          <a:endParaRPr lang="en-US"/>
        </a:p>
      </dgm:t>
    </dgm:pt>
    <dgm:pt modelId="{8DBD6430-9D4C-41BF-9C98-59FAB87CBD82}" type="pres">
      <dgm:prSet presAssocID="{923FBBDA-AE8B-4EAD-969F-51ABBD680437}" presName="Accent2" presStyleCnt="0"/>
      <dgm:spPr/>
    </dgm:pt>
    <dgm:pt modelId="{2266BE3F-6495-4B9D-B7B0-FCF962A9796A}" type="pres">
      <dgm:prSet presAssocID="{923FBBDA-AE8B-4EAD-969F-51ABBD680437}" presName="Accent" presStyleLbl="node1" presStyleIdx="1" presStyleCnt="3"/>
      <dgm:spPr/>
    </dgm:pt>
    <dgm:pt modelId="{BC44A14A-5C75-4D6B-A031-25DD5970E5C6}" type="pres">
      <dgm:prSet presAssocID="{923FBBDA-AE8B-4EAD-969F-51ABBD680437}" presName="ParentBackground2" presStyleCnt="0"/>
      <dgm:spPr/>
    </dgm:pt>
    <dgm:pt modelId="{2C87E0C6-94B4-4528-B403-4DCC64DB62FF}" type="pres">
      <dgm:prSet presAssocID="{923FBBDA-AE8B-4EAD-969F-51ABBD680437}" presName="ParentBackground" presStyleLbl="fgAcc1" presStyleIdx="1" presStyleCnt="3"/>
      <dgm:spPr/>
      <dgm:t>
        <a:bodyPr/>
        <a:lstStyle/>
        <a:p>
          <a:endParaRPr lang="en-US"/>
        </a:p>
      </dgm:t>
    </dgm:pt>
    <dgm:pt modelId="{48C9438D-C751-42A9-918C-505D80308DD7}" type="pres">
      <dgm:prSet presAssocID="{923FBBDA-AE8B-4EAD-969F-51ABBD680437}" presName="Parent2" presStyleLbl="revTx" presStyleIdx="0" presStyleCnt="0">
        <dgm:presLayoutVars>
          <dgm:chMax val="1"/>
          <dgm:chPref val="1"/>
          <dgm:bulletEnabled val="1"/>
        </dgm:presLayoutVars>
      </dgm:prSet>
      <dgm:spPr/>
      <dgm:t>
        <a:bodyPr/>
        <a:lstStyle/>
        <a:p>
          <a:endParaRPr lang="en-US"/>
        </a:p>
      </dgm:t>
    </dgm:pt>
    <dgm:pt modelId="{2C47050A-23A1-4DD2-A112-4168241A3D90}" type="pres">
      <dgm:prSet presAssocID="{75D76730-F1B9-45DF-A754-BCB5E205ED91}" presName="Accent1" presStyleCnt="0"/>
      <dgm:spPr/>
    </dgm:pt>
    <dgm:pt modelId="{782EF3BE-0E9C-450D-BDF6-1C5C56744865}" type="pres">
      <dgm:prSet presAssocID="{75D76730-F1B9-45DF-A754-BCB5E205ED91}" presName="Accent" presStyleLbl="node1" presStyleIdx="2" presStyleCnt="3"/>
      <dgm:spPr/>
    </dgm:pt>
    <dgm:pt modelId="{7C73FC66-DB28-4037-8B63-7EFFC975A1C0}" type="pres">
      <dgm:prSet presAssocID="{75D76730-F1B9-45DF-A754-BCB5E205ED91}" presName="ParentBackground1" presStyleCnt="0"/>
      <dgm:spPr/>
    </dgm:pt>
    <dgm:pt modelId="{574BDFAC-9875-4DD6-9A50-DD7CE461D721}" type="pres">
      <dgm:prSet presAssocID="{75D76730-F1B9-45DF-A754-BCB5E205ED91}" presName="ParentBackground" presStyleLbl="fgAcc1" presStyleIdx="2" presStyleCnt="3"/>
      <dgm:spPr/>
      <dgm:t>
        <a:bodyPr/>
        <a:lstStyle/>
        <a:p>
          <a:endParaRPr lang="en-US"/>
        </a:p>
      </dgm:t>
    </dgm:pt>
    <dgm:pt modelId="{791C0D6E-6865-417D-9551-4154B6DF7D7E}" type="pres">
      <dgm:prSet presAssocID="{75D76730-F1B9-45DF-A754-BCB5E205ED91}" presName="Parent1" presStyleLbl="revTx" presStyleIdx="0" presStyleCnt="0">
        <dgm:presLayoutVars>
          <dgm:chMax val="1"/>
          <dgm:chPref val="1"/>
          <dgm:bulletEnabled val="1"/>
        </dgm:presLayoutVars>
      </dgm:prSet>
      <dgm:spPr/>
      <dgm:t>
        <a:bodyPr/>
        <a:lstStyle/>
        <a:p>
          <a:endParaRPr lang="en-US"/>
        </a:p>
      </dgm:t>
    </dgm:pt>
  </dgm:ptLst>
  <dgm:cxnLst>
    <dgm:cxn modelId="{01A6D6BE-ED2F-44F6-A2B2-4FF5EC7C3CBA}" type="presOf" srcId="{FB292429-8527-4EAD-9AE1-1EEF352E6F09}" destId="{9577253C-4EF6-4037-BB8A-6F3BADDD1B02}" srcOrd="0" destOrd="0" presId="urn:microsoft.com/office/officeart/2011/layout/CircleProcess"/>
    <dgm:cxn modelId="{3A741A88-81F1-45C5-9FDA-D01AAE69CADE}" srcId="{FB292429-8527-4EAD-9AE1-1EEF352E6F09}" destId="{5B8D0268-D7C8-45CE-9475-82AC3F19798F}" srcOrd="2" destOrd="0" parTransId="{BA8DE33A-7120-40BF-9579-23461CB4FE89}" sibTransId="{328AAE30-9368-47BF-A40E-46FA3BC72F15}"/>
    <dgm:cxn modelId="{07B90460-5743-407A-B106-DFA9871B6AC5}" type="presOf" srcId="{5B8D0268-D7C8-45CE-9475-82AC3F19798F}" destId="{3ADDEA8B-D886-4F1F-B4FD-CECA00C3BA8A}" srcOrd="0" destOrd="0" presId="urn:microsoft.com/office/officeart/2011/layout/CircleProcess"/>
    <dgm:cxn modelId="{2991808F-CF08-423E-A3C3-F5C30763F7A0}" srcId="{FB292429-8527-4EAD-9AE1-1EEF352E6F09}" destId="{923FBBDA-AE8B-4EAD-969F-51ABBD680437}" srcOrd="1" destOrd="0" parTransId="{F2C61921-A2B7-4F5E-B55A-005EFC8F6F5D}" sibTransId="{61472CFF-B477-4FAF-A87D-C088920E098C}"/>
    <dgm:cxn modelId="{8DF9A2C0-CEB8-4AF4-8EFC-02FCF440FEB0}" type="presOf" srcId="{75D76730-F1B9-45DF-A754-BCB5E205ED91}" destId="{574BDFAC-9875-4DD6-9A50-DD7CE461D721}" srcOrd="0" destOrd="0" presId="urn:microsoft.com/office/officeart/2011/layout/CircleProcess"/>
    <dgm:cxn modelId="{D6EF2795-9347-4629-ADF3-DBC0220CADBE}" type="presOf" srcId="{923FBBDA-AE8B-4EAD-969F-51ABBD680437}" destId="{48C9438D-C751-42A9-918C-505D80308DD7}" srcOrd="1" destOrd="0" presId="urn:microsoft.com/office/officeart/2011/layout/CircleProcess"/>
    <dgm:cxn modelId="{81E06B9D-917B-445B-A8BB-5F24C18E3E0F}" type="presOf" srcId="{5B8D0268-D7C8-45CE-9475-82AC3F19798F}" destId="{E71C2DF0-E599-4305-8321-8248007AC7F3}" srcOrd="1" destOrd="0" presId="urn:microsoft.com/office/officeart/2011/layout/CircleProcess"/>
    <dgm:cxn modelId="{253C40DB-764E-42C5-8D8D-1DAC88FE019B}" type="presOf" srcId="{923FBBDA-AE8B-4EAD-969F-51ABBD680437}" destId="{2C87E0C6-94B4-4528-B403-4DCC64DB62FF}" srcOrd="0" destOrd="0" presId="urn:microsoft.com/office/officeart/2011/layout/CircleProcess"/>
    <dgm:cxn modelId="{63D69F8C-19EA-4A0B-8FDA-5EFD0C434EC6}" type="presOf" srcId="{75D76730-F1B9-45DF-A754-BCB5E205ED91}" destId="{791C0D6E-6865-417D-9551-4154B6DF7D7E}" srcOrd="1" destOrd="0" presId="urn:microsoft.com/office/officeart/2011/layout/CircleProcess"/>
    <dgm:cxn modelId="{F5C6183D-F2AA-4AFA-9D8B-B9FE26B94229}" srcId="{FB292429-8527-4EAD-9AE1-1EEF352E6F09}" destId="{75D76730-F1B9-45DF-A754-BCB5E205ED91}" srcOrd="0" destOrd="0" parTransId="{14972349-3856-470E-B524-0B8516BDAA5A}" sibTransId="{227C6BA7-CB16-45E4-924B-606621606D55}"/>
    <dgm:cxn modelId="{F553F707-60D0-4DD6-933A-2DBA7B4E65F6}" type="presParOf" srcId="{9577253C-4EF6-4037-BB8A-6F3BADDD1B02}" destId="{BAD5BF2D-96D6-44E9-BE21-DAB8C7760F1B}" srcOrd="0" destOrd="0" presId="urn:microsoft.com/office/officeart/2011/layout/CircleProcess"/>
    <dgm:cxn modelId="{F5DDD777-C749-4E4A-B501-CB8B9596AB69}" type="presParOf" srcId="{BAD5BF2D-96D6-44E9-BE21-DAB8C7760F1B}" destId="{10806917-A83E-415C-A880-161DC2B04334}" srcOrd="0" destOrd="0" presId="urn:microsoft.com/office/officeart/2011/layout/CircleProcess"/>
    <dgm:cxn modelId="{0F5AB02E-B197-403E-94B0-2E238AE6395C}" type="presParOf" srcId="{9577253C-4EF6-4037-BB8A-6F3BADDD1B02}" destId="{919339D2-165A-4A8A-843D-462150A8D72F}" srcOrd="1" destOrd="0" presId="urn:microsoft.com/office/officeart/2011/layout/CircleProcess"/>
    <dgm:cxn modelId="{13B0956F-EBE4-4238-A2B2-ECE9DC575648}" type="presParOf" srcId="{919339D2-165A-4A8A-843D-462150A8D72F}" destId="{3ADDEA8B-D886-4F1F-B4FD-CECA00C3BA8A}" srcOrd="0" destOrd="0" presId="urn:microsoft.com/office/officeart/2011/layout/CircleProcess"/>
    <dgm:cxn modelId="{5E1FD548-B23A-4F89-8659-9493599AE83D}" type="presParOf" srcId="{9577253C-4EF6-4037-BB8A-6F3BADDD1B02}" destId="{E71C2DF0-E599-4305-8321-8248007AC7F3}" srcOrd="2" destOrd="0" presId="urn:microsoft.com/office/officeart/2011/layout/CircleProcess"/>
    <dgm:cxn modelId="{90DB7485-F517-4086-A737-FFCEE863218F}" type="presParOf" srcId="{9577253C-4EF6-4037-BB8A-6F3BADDD1B02}" destId="{8DBD6430-9D4C-41BF-9C98-59FAB87CBD82}" srcOrd="3" destOrd="0" presId="urn:microsoft.com/office/officeart/2011/layout/CircleProcess"/>
    <dgm:cxn modelId="{26705317-DBDA-4DB3-BCDA-A5F10536358F}" type="presParOf" srcId="{8DBD6430-9D4C-41BF-9C98-59FAB87CBD82}" destId="{2266BE3F-6495-4B9D-B7B0-FCF962A9796A}" srcOrd="0" destOrd="0" presId="urn:microsoft.com/office/officeart/2011/layout/CircleProcess"/>
    <dgm:cxn modelId="{FAC35715-FBE4-432F-A622-A7500F61A68F}" type="presParOf" srcId="{9577253C-4EF6-4037-BB8A-6F3BADDD1B02}" destId="{BC44A14A-5C75-4D6B-A031-25DD5970E5C6}" srcOrd="4" destOrd="0" presId="urn:microsoft.com/office/officeart/2011/layout/CircleProcess"/>
    <dgm:cxn modelId="{3C45D85C-DF7D-45FE-8304-8DDE87F13AB4}" type="presParOf" srcId="{BC44A14A-5C75-4D6B-A031-25DD5970E5C6}" destId="{2C87E0C6-94B4-4528-B403-4DCC64DB62FF}" srcOrd="0" destOrd="0" presId="urn:microsoft.com/office/officeart/2011/layout/CircleProcess"/>
    <dgm:cxn modelId="{BB8E4FAF-D05E-4122-8AF0-17591C5C8301}" type="presParOf" srcId="{9577253C-4EF6-4037-BB8A-6F3BADDD1B02}" destId="{48C9438D-C751-42A9-918C-505D80308DD7}" srcOrd="5" destOrd="0" presId="urn:microsoft.com/office/officeart/2011/layout/CircleProcess"/>
    <dgm:cxn modelId="{2E9F954F-DFA4-44DC-B4D3-0F18C1581A5E}" type="presParOf" srcId="{9577253C-4EF6-4037-BB8A-6F3BADDD1B02}" destId="{2C47050A-23A1-4DD2-A112-4168241A3D90}" srcOrd="6" destOrd="0" presId="urn:microsoft.com/office/officeart/2011/layout/CircleProcess"/>
    <dgm:cxn modelId="{EF7F178E-9E8A-42B8-91E6-C4C1BF30812B}" type="presParOf" srcId="{2C47050A-23A1-4DD2-A112-4168241A3D90}" destId="{782EF3BE-0E9C-450D-BDF6-1C5C56744865}" srcOrd="0" destOrd="0" presId="urn:microsoft.com/office/officeart/2011/layout/CircleProcess"/>
    <dgm:cxn modelId="{A83E8784-9E4B-491B-A0C9-E347F378ED26}" type="presParOf" srcId="{9577253C-4EF6-4037-BB8A-6F3BADDD1B02}" destId="{7C73FC66-DB28-4037-8B63-7EFFC975A1C0}" srcOrd="7" destOrd="0" presId="urn:microsoft.com/office/officeart/2011/layout/CircleProcess"/>
    <dgm:cxn modelId="{5863FB60-0BF6-4F9A-8C7A-FE0F225362B1}" type="presParOf" srcId="{7C73FC66-DB28-4037-8B63-7EFFC975A1C0}" destId="{574BDFAC-9875-4DD6-9A50-DD7CE461D721}" srcOrd="0" destOrd="0" presId="urn:microsoft.com/office/officeart/2011/layout/CircleProcess"/>
    <dgm:cxn modelId="{320CC64E-CDA4-48DC-9066-E5CF0D94492C}" type="presParOf" srcId="{9577253C-4EF6-4037-BB8A-6F3BADDD1B02}" destId="{791C0D6E-6865-417D-9551-4154B6DF7D7E}" srcOrd="8" destOrd="0" presId="urn:microsoft.com/office/officeart/2011/layout/CircleProces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11E2949-220B-43BC-9E97-E004B13AD6D3}" type="doc">
      <dgm:prSet loTypeId="urn:microsoft.com/office/officeart/2005/8/layout/process4" loCatId="list" qsTypeId="urn:microsoft.com/office/officeart/2005/8/quickstyle/simple5" qsCatId="simple" csTypeId="urn:microsoft.com/office/officeart/2005/8/colors/colorful4" csCatId="colorful" phldr="1"/>
      <dgm:spPr/>
      <dgm:t>
        <a:bodyPr/>
        <a:lstStyle/>
        <a:p>
          <a:pPr rtl="1"/>
          <a:endParaRPr lang="fa-IR"/>
        </a:p>
      </dgm:t>
    </dgm:pt>
    <dgm:pt modelId="{8B4B8497-540A-4B2E-91D2-787141E39397}">
      <dgm:prSet phldrT="[Text]" custT="1"/>
      <dgm:spPr/>
      <dgm:t>
        <a:bodyPr/>
        <a:lstStyle/>
        <a:p>
          <a:pPr rtl="1"/>
          <a:r>
            <a:rPr lang="fa-IR" sz="2400">
              <a:solidFill>
                <a:schemeClr val="tx1"/>
              </a:solidFill>
            </a:rPr>
            <a:t>به طور کامل نوزاد پس از تولد خشک گردد.</a:t>
          </a:r>
        </a:p>
      </dgm:t>
    </dgm:pt>
    <dgm:pt modelId="{E094ADC3-CEE9-4A80-B670-36504E497EB9}" type="parTrans" cxnId="{10FDBC92-DE4B-4E96-9957-A975F0C72EC6}">
      <dgm:prSet/>
      <dgm:spPr/>
      <dgm:t>
        <a:bodyPr/>
        <a:lstStyle/>
        <a:p>
          <a:pPr rtl="1"/>
          <a:endParaRPr lang="fa-IR" sz="2000"/>
        </a:p>
      </dgm:t>
    </dgm:pt>
    <dgm:pt modelId="{C3E2C22A-11E1-4A5E-B203-284EDA4F7C52}" type="sibTrans" cxnId="{10FDBC92-DE4B-4E96-9957-A975F0C72EC6}">
      <dgm:prSet/>
      <dgm:spPr/>
      <dgm:t>
        <a:bodyPr/>
        <a:lstStyle/>
        <a:p>
          <a:pPr rtl="1"/>
          <a:endParaRPr lang="fa-IR" sz="2000"/>
        </a:p>
      </dgm:t>
    </dgm:pt>
    <dgm:pt modelId="{252491FA-1E52-434B-9CA3-A079764D42D8}">
      <dgm:prSet custT="1"/>
      <dgm:spPr/>
      <dgm:t>
        <a:bodyPr/>
        <a:lstStyle/>
        <a:p>
          <a:pPr rtl="1"/>
          <a:r>
            <a:rPr lang="fa-IR" sz="2400">
              <a:solidFill>
                <a:schemeClr val="tx1"/>
              </a:solidFill>
            </a:rPr>
            <a:t>جایگزین کردن حوله‌های خیس با حوله‌های گرم و خشک.</a:t>
          </a:r>
          <a:endParaRPr lang="en-US" sz="2400" dirty="0">
            <a:solidFill>
              <a:schemeClr val="tx1"/>
            </a:solidFill>
          </a:endParaRPr>
        </a:p>
      </dgm:t>
    </dgm:pt>
    <dgm:pt modelId="{10BA91E3-7E1C-4F46-9C40-6CB05D11F1F4}" type="parTrans" cxnId="{2068D1E7-2EED-4A85-B719-B88990473647}">
      <dgm:prSet/>
      <dgm:spPr/>
      <dgm:t>
        <a:bodyPr/>
        <a:lstStyle/>
        <a:p>
          <a:pPr rtl="1"/>
          <a:endParaRPr lang="fa-IR" sz="2000"/>
        </a:p>
      </dgm:t>
    </dgm:pt>
    <dgm:pt modelId="{D5A09CEC-1737-41D9-A86E-AAFFD1344D61}" type="sibTrans" cxnId="{2068D1E7-2EED-4A85-B719-B88990473647}">
      <dgm:prSet/>
      <dgm:spPr/>
      <dgm:t>
        <a:bodyPr/>
        <a:lstStyle/>
        <a:p>
          <a:pPr rtl="1"/>
          <a:endParaRPr lang="fa-IR" sz="2000"/>
        </a:p>
      </dgm:t>
    </dgm:pt>
    <dgm:pt modelId="{80B44991-AFCF-4632-A289-9BD015CE7899}">
      <dgm:prSet custT="1"/>
      <dgm:spPr/>
      <dgm:t>
        <a:bodyPr/>
        <a:lstStyle/>
        <a:p>
          <a:pPr rtl="1"/>
          <a:r>
            <a:rPr lang="fa-IR" sz="2400">
              <a:solidFill>
                <a:schemeClr val="tx1"/>
              </a:solidFill>
            </a:rPr>
            <a:t>به تاخیر انداختن استحمام نوزاد تا زمانی که نوزاد به ثبات دمایی برسد.</a:t>
          </a:r>
          <a:endParaRPr lang="en-US" sz="2400" dirty="0">
            <a:solidFill>
              <a:schemeClr val="tx1"/>
            </a:solidFill>
          </a:endParaRPr>
        </a:p>
      </dgm:t>
    </dgm:pt>
    <dgm:pt modelId="{608C1B39-26B7-47C1-97F3-74ECC7EC52B9}" type="parTrans" cxnId="{47511C5A-DFE5-4942-9E9C-031F36FCF727}">
      <dgm:prSet/>
      <dgm:spPr/>
      <dgm:t>
        <a:bodyPr/>
        <a:lstStyle/>
        <a:p>
          <a:pPr rtl="1"/>
          <a:endParaRPr lang="fa-IR" sz="2000"/>
        </a:p>
      </dgm:t>
    </dgm:pt>
    <dgm:pt modelId="{5B65B7F3-E12D-416A-BA89-B9D9FF86815A}" type="sibTrans" cxnId="{47511C5A-DFE5-4942-9E9C-031F36FCF727}">
      <dgm:prSet/>
      <dgm:spPr/>
      <dgm:t>
        <a:bodyPr/>
        <a:lstStyle/>
        <a:p>
          <a:pPr rtl="1"/>
          <a:endParaRPr lang="fa-IR" sz="2000"/>
        </a:p>
      </dgm:t>
    </dgm:pt>
    <dgm:pt modelId="{657762D8-5D1C-4153-90D7-597ADC5635E9}">
      <dgm:prSet custT="1"/>
      <dgm:spPr/>
      <dgm:t>
        <a:bodyPr/>
        <a:lstStyle/>
        <a:p>
          <a:pPr rtl="1"/>
          <a:r>
            <a:rPr lang="fa-IR" sz="2400">
              <a:solidFill>
                <a:schemeClr val="tx1"/>
              </a:solidFill>
            </a:rPr>
            <a:t>ابتدا یک اندام نوزاد شسته شود، سپس خشک گردیده و اندام‌های دیگر به همین ترتیب شسته و خشک گردد.</a:t>
          </a:r>
          <a:endParaRPr lang="en-US" sz="2400" dirty="0">
            <a:solidFill>
              <a:schemeClr val="tx1"/>
            </a:solidFill>
          </a:endParaRPr>
        </a:p>
      </dgm:t>
    </dgm:pt>
    <dgm:pt modelId="{D14E977D-012D-4FB7-B8B2-2E614F0CE967}" type="parTrans" cxnId="{C60FA91B-5BF4-451B-9F01-CECA00DF3C26}">
      <dgm:prSet/>
      <dgm:spPr/>
      <dgm:t>
        <a:bodyPr/>
        <a:lstStyle/>
        <a:p>
          <a:pPr rtl="1"/>
          <a:endParaRPr lang="fa-IR" sz="2000"/>
        </a:p>
      </dgm:t>
    </dgm:pt>
    <dgm:pt modelId="{00F09798-2B48-4794-B1A6-8DCB3A786317}" type="sibTrans" cxnId="{C60FA91B-5BF4-451B-9F01-CECA00DF3C26}">
      <dgm:prSet/>
      <dgm:spPr/>
      <dgm:t>
        <a:bodyPr/>
        <a:lstStyle/>
        <a:p>
          <a:pPr rtl="1"/>
          <a:endParaRPr lang="fa-IR" sz="2000"/>
        </a:p>
      </dgm:t>
    </dgm:pt>
    <dgm:pt modelId="{9E0FE80D-DAAF-427C-B6AB-94122AF0B6A2}">
      <dgm:prSet custT="1"/>
      <dgm:spPr/>
      <dgm:t>
        <a:bodyPr/>
        <a:lstStyle/>
        <a:p>
          <a:pPr rtl="1"/>
          <a:r>
            <a:rPr lang="fa-IR" sz="2400"/>
            <a:t>تبخیر در محیط با رطوبت بالا کاهش می‌یابد، بنابراین از رطوبت در محل نگهداری نوزاد (انکوباتور) استفاده گردد.</a:t>
          </a:r>
          <a:endParaRPr lang="en-US" sz="2400" dirty="0"/>
        </a:p>
      </dgm:t>
    </dgm:pt>
    <dgm:pt modelId="{31D615C3-A8DA-47B4-AF0B-0ACD7E329C54}" type="parTrans" cxnId="{03B49947-BAA4-4001-AD83-089C29949C9E}">
      <dgm:prSet/>
      <dgm:spPr/>
      <dgm:t>
        <a:bodyPr/>
        <a:lstStyle/>
        <a:p>
          <a:pPr rtl="1"/>
          <a:endParaRPr lang="fa-IR" sz="2000"/>
        </a:p>
      </dgm:t>
    </dgm:pt>
    <dgm:pt modelId="{053339C4-7B30-4C98-A110-5BAB64D0EAB0}" type="sibTrans" cxnId="{03B49947-BAA4-4001-AD83-089C29949C9E}">
      <dgm:prSet/>
      <dgm:spPr/>
      <dgm:t>
        <a:bodyPr/>
        <a:lstStyle/>
        <a:p>
          <a:pPr rtl="1"/>
          <a:endParaRPr lang="fa-IR" sz="2000"/>
        </a:p>
      </dgm:t>
    </dgm:pt>
    <dgm:pt modelId="{DA152508-5388-460D-ADEC-D25CC2ADA4DB}" type="pres">
      <dgm:prSet presAssocID="{911E2949-220B-43BC-9E97-E004B13AD6D3}" presName="Name0" presStyleCnt="0">
        <dgm:presLayoutVars>
          <dgm:dir/>
          <dgm:animLvl val="lvl"/>
          <dgm:resizeHandles val="exact"/>
        </dgm:presLayoutVars>
      </dgm:prSet>
      <dgm:spPr/>
      <dgm:t>
        <a:bodyPr/>
        <a:lstStyle/>
        <a:p>
          <a:endParaRPr lang="en-US"/>
        </a:p>
      </dgm:t>
    </dgm:pt>
    <dgm:pt modelId="{060DBBC1-D5BB-4662-B85C-6172E92D3770}" type="pres">
      <dgm:prSet presAssocID="{9E0FE80D-DAAF-427C-B6AB-94122AF0B6A2}" presName="boxAndChildren" presStyleCnt="0"/>
      <dgm:spPr/>
    </dgm:pt>
    <dgm:pt modelId="{ECA634E3-7DAD-4FE8-B625-006783C0D9C0}" type="pres">
      <dgm:prSet presAssocID="{9E0FE80D-DAAF-427C-B6AB-94122AF0B6A2}" presName="parentTextBox" presStyleLbl="node1" presStyleIdx="0" presStyleCnt="5"/>
      <dgm:spPr/>
      <dgm:t>
        <a:bodyPr/>
        <a:lstStyle/>
        <a:p>
          <a:endParaRPr lang="en-US"/>
        </a:p>
      </dgm:t>
    </dgm:pt>
    <dgm:pt modelId="{D0A9195B-3F45-4893-9D26-BA07EC44313E}" type="pres">
      <dgm:prSet presAssocID="{00F09798-2B48-4794-B1A6-8DCB3A786317}" presName="sp" presStyleCnt="0"/>
      <dgm:spPr/>
    </dgm:pt>
    <dgm:pt modelId="{5B7710B5-B015-4860-8CF6-5A0E8F6DF307}" type="pres">
      <dgm:prSet presAssocID="{657762D8-5D1C-4153-90D7-597ADC5635E9}" presName="arrowAndChildren" presStyleCnt="0"/>
      <dgm:spPr/>
    </dgm:pt>
    <dgm:pt modelId="{331A225E-B1CE-469E-8E3B-FBA16043611F}" type="pres">
      <dgm:prSet presAssocID="{657762D8-5D1C-4153-90D7-597ADC5635E9}" presName="parentTextArrow" presStyleLbl="node1" presStyleIdx="1" presStyleCnt="5"/>
      <dgm:spPr/>
      <dgm:t>
        <a:bodyPr/>
        <a:lstStyle/>
        <a:p>
          <a:endParaRPr lang="en-US"/>
        </a:p>
      </dgm:t>
    </dgm:pt>
    <dgm:pt modelId="{658C9C18-D5AD-49D6-B421-6D757BE220A7}" type="pres">
      <dgm:prSet presAssocID="{5B65B7F3-E12D-416A-BA89-B9D9FF86815A}" presName="sp" presStyleCnt="0"/>
      <dgm:spPr/>
    </dgm:pt>
    <dgm:pt modelId="{24C6AC7E-6116-4D81-9976-3EDA978687AA}" type="pres">
      <dgm:prSet presAssocID="{80B44991-AFCF-4632-A289-9BD015CE7899}" presName="arrowAndChildren" presStyleCnt="0"/>
      <dgm:spPr/>
    </dgm:pt>
    <dgm:pt modelId="{4DF07D6B-8CD7-4748-A376-9FB901A71053}" type="pres">
      <dgm:prSet presAssocID="{80B44991-AFCF-4632-A289-9BD015CE7899}" presName="parentTextArrow" presStyleLbl="node1" presStyleIdx="2" presStyleCnt="5"/>
      <dgm:spPr/>
      <dgm:t>
        <a:bodyPr/>
        <a:lstStyle/>
        <a:p>
          <a:endParaRPr lang="en-US"/>
        </a:p>
      </dgm:t>
    </dgm:pt>
    <dgm:pt modelId="{94620441-E304-451D-99E3-947BDFC1FB34}" type="pres">
      <dgm:prSet presAssocID="{D5A09CEC-1737-41D9-A86E-AAFFD1344D61}" presName="sp" presStyleCnt="0"/>
      <dgm:spPr/>
    </dgm:pt>
    <dgm:pt modelId="{75021E11-CB33-4404-8C95-E22C90683938}" type="pres">
      <dgm:prSet presAssocID="{252491FA-1E52-434B-9CA3-A079764D42D8}" presName="arrowAndChildren" presStyleCnt="0"/>
      <dgm:spPr/>
    </dgm:pt>
    <dgm:pt modelId="{8D60C3B9-4FF3-4728-A57E-2FF9ABB5B0ED}" type="pres">
      <dgm:prSet presAssocID="{252491FA-1E52-434B-9CA3-A079764D42D8}" presName="parentTextArrow" presStyleLbl="node1" presStyleIdx="3" presStyleCnt="5"/>
      <dgm:spPr/>
      <dgm:t>
        <a:bodyPr/>
        <a:lstStyle/>
        <a:p>
          <a:endParaRPr lang="en-US"/>
        </a:p>
      </dgm:t>
    </dgm:pt>
    <dgm:pt modelId="{05C89533-DF42-4447-88A8-77673D360BA5}" type="pres">
      <dgm:prSet presAssocID="{C3E2C22A-11E1-4A5E-B203-284EDA4F7C52}" presName="sp" presStyleCnt="0"/>
      <dgm:spPr/>
    </dgm:pt>
    <dgm:pt modelId="{0BF57FC1-9DE3-4642-BB1C-D47A3C01B2A5}" type="pres">
      <dgm:prSet presAssocID="{8B4B8497-540A-4B2E-91D2-787141E39397}" presName="arrowAndChildren" presStyleCnt="0"/>
      <dgm:spPr/>
    </dgm:pt>
    <dgm:pt modelId="{3BF976D8-D48B-4AC2-AC00-7CBBBAE301D7}" type="pres">
      <dgm:prSet presAssocID="{8B4B8497-540A-4B2E-91D2-787141E39397}" presName="parentTextArrow" presStyleLbl="node1" presStyleIdx="4" presStyleCnt="5"/>
      <dgm:spPr/>
      <dgm:t>
        <a:bodyPr/>
        <a:lstStyle/>
        <a:p>
          <a:endParaRPr lang="en-US"/>
        </a:p>
      </dgm:t>
    </dgm:pt>
  </dgm:ptLst>
  <dgm:cxnLst>
    <dgm:cxn modelId="{03B49947-BAA4-4001-AD83-089C29949C9E}" srcId="{911E2949-220B-43BC-9E97-E004B13AD6D3}" destId="{9E0FE80D-DAAF-427C-B6AB-94122AF0B6A2}" srcOrd="4" destOrd="0" parTransId="{31D615C3-A8DA-47B4-AF0B-0ACD7E329C54}" sibTransId="{053339C4-7B30-4C98-A110-5BAB64D0EAB0}"/>
    <dgm:cxn modelId="{0C1666F7-BCB9-4A9C-AF76-3F9E8EF0D57B}" type="presOf" srcId="{9E0FE80D-DAAF-427C-B6AB-94122AF0B6A2}" destId="{ECA634E3-7DAD-4FE8-B625-006783C0D9C0}" srcOrd="0" destOrd="0" presId="urn:microsoft.com/office/officeart/2005/8/layout/process4"/>
    <dgm:cxn modelId="{FA613063-B431-4013-ADB3-A66B3CFF4A30}" type="presOf" srcId="{657762D8-5D1C-4153-90D7-597ADC5635E9}" destId="{331A225E-B1CE-469E-8E3B-FBA16043611F}" srcOrd="0" destOrd="0" presId="urn:microsoft.com/office/officeart/2005/8/layout/process4"/>
    <dgm:cxn modelId="{47511C5A-DFE5-4942-9E9C-031F36FCF727}" srcId="{911E2949-220B-43BC-9E97-E004B13AD6D3}" destId="{80B44991-AFCF-4632-A289-9BD015CE7899}" srcOrd="2" destOrd="0" parTransId="{608C1B39-26B7-47C1-97F3-74ECC7EC52B9}" sibTransId="{5B65B7F3-E12D-416A-BA89-B9D9FF86815A}"/>
    <dgm:cxn modelId="{F91BADD2-4459-4DBC-91A3-41758CD6D894}" type="presOf" srcId="{80B44991-AFCF-4632-A289-9BD015CE7899}" destId="{4DF07D6B-8CD7-4748-A376-9FB901A71053}" srcOrd="0" destOrd="0" presId="urn:microsoft.com/office/officeart/2005/8/layout/process4"/>
    <dgm:cxn modelId="{3308B736-997B-40B3-B351-7D1BC7A3CAF4}" type="presOf" srcId="{252491FA-1E52-434B-9CA3-A079764D42D8}" destId="{8D60C3B9-4FF3-4728-A57E-2FF9ABB5B0ED}" srcOrd="0" destOrd="0" presId="urn:microsoft.com/office/officeart/2005/8/layout/process4"/>
    <dgm:cxn modelId="{C60FA91B-5BF4-451B-9F01-CECA00DF3C26}" srcId="{911E2949-220B-43BC-9E97-E004B13AD6D3}" destId="{657762D8-5D1C-4153-90D7-597ADC5635E9}" srcOrd="3" destOrd="0" parTransId="{D14E977D-012D-4FB7-B8B2-2E614F0CE967}" sibTransId="{00F09798-2B48-4794-B1A6-8DCB3A786317}"/>
    <dgm:cxn modelId="{10FDBC92-DE4B-4E96-9957-A975F0C72EC6}" srcId="{911E2949-220B-43BC-9E97-E004B13AD6D3}" destId="{8B4B8497-540A-4B2E-91D2-787141E39397}" srcOrd="0" destOrd="0" parTransId="{E094ADC3-CEE9-4A80-B670-36504E497EB9}" sibTransId="{C3E2C22A-11E1-4A5E-B203-284EDA4F7C52}"/>
    <dgm:cxn modelId="{2068D1E7-2EED-4A85-B719-B88990473647}" srcId="{911E2949-220B-43BC-9E97-E004B13AD6D3}" destId="{252491FA-1E52-434B-9CA3-A079764D42D8}" srcOrd="1" destOrd="0" parTransId="{10BA91E3-7E1C-4F46-9C40-6CB05D11F1F4}" sibTransId="{D5A09CEC-1737-41D9-A86E-AAFFD1344D61}"/>
    <dgm:cxn modelId="{342F41CE-2841-4EE4-9D1F-8A0B493B5DB4}" type="presOf" srcId="{911E2949-220B-43BC-9E97-E004B13AD6D3}" destId="{DA152508-5388-460D-ADEC-D25CC2ADA4DB}" srcOrd="0" destOrd="0" presId="urn:microsoft.com/office/officeart/2005/8/layout/process4"/>
    <dgm:cxn modelId="{7C76CE68-BA02-49D7-9A28-DAD892FE3765}" type="presOf" srcId="{8B4B8497-540A-4B2E-91D2-787141E39397}" destId="{3BF976D8-D48B-4AC2-AC00-7CBBBAE301D7}" srcOrd="0" destOrd="0" presId="urn:microsoft.com/office/officeart/2005/8/layout/process4"/>
    <dgm:cxn modelId="{D3EC7064-E04A-429C-AFD9-9F60B41305BA}" type="presParOf" srcId="{DA152508-5388-460D-ADEC-D25CC2ADA4DB}" destId="{060DBBC1-D5BB-4662-B85C-6172E92D3770}" srcOrd="0" destOrd="0" presId="urn:microsoft.com/office/officeart/2005/8/layout/process4"/>
    <dgm:cxn modelId="{4D0212B7-C13C-483D-A7F1-52932C596DE7}" type="presParOf" srcId="{060DBBC1-D5BB-4662-B85C-6172E92D3770}" destId="{ECA634E3-7DAD-4FE8-B625-006783C0D9C0}" srcOrd="0" destOrd="0" presId="urn:microsoft.com/office/officeart/2005/8/layout/process4"/>
    <dgm:cxn modelId="{01AEC15D-0C93-4C70-B1CC-F82855592DE5}" type="presParOf" srcId="{DA152508-5388-460D-ADEC-D25CC2ADA4DB}" destId="{D0A9195B-3F45-4893-9D26-BA07EC44313E}" srcOrd="1" destOrd="0" presId="urn:microsoft.com/office/officeart/2005/8/layout/process4"/>
    <dgm:cxn modelId="{B7A7152D-BB0F-45A4-B6B5-18A0EBEA04C8}" type="presParOf" srcId="{DA152508-5388-460D-ADEC-D25CC2ADA4DB}" destId="{5B7710B5-B015-4860-8CF6-5A0E8F6DF307}" srcOrd="2" destOrd="0" presId="urn:microsoft.com/office/officeart/2005/8/layout/process4"/>
    <dgm:cxn modelId="{1E9B8FDA-9B0B-407A-8134-18DF7BA1C131}" type="presParOf" srcId="{5B7710B5-B015-4860-8CF6-5A0E8F6DF307}" destId="{331A225E-B1CE-469E-8E3B-FBA16043611F}" srcOrd="0" destOrd="0" presId="urn:microsoft.com/office/officeart/2005/8/layout/process4"/>
    <dgm:cxn modelId="{FE99F4CF-B600-4939-BF43-4979C7C5E07E}" type="presParOf" srcId="{DA152508-5388-460D-ADEC-D25CC2ADA4DB}" destId="{658C9C18-D5AD-49D6-B421-6D757BE220A7}" srcOrd="3" destOrd="0" presId="urn:microsoft.com/office/officeart/2005/8/layout/process4"/>
    <dgm:cxn modelId="{85C61D1E-7926-40DD-A0EE-672CC51FD8A9}" type="presParOf" srcId="{DA152508-5388-460D-ADEC-D25CC2ADA4DB}" destId="{24C6AC7E-6116-4D81-9976-3EDA978687AA}" srcOrd="4" destOrd="0" presId="urn:microsoft.com/office/officeart/2005/8/layout/process4"/>
    <dgm:cxn modelId="{E1EC1A75-8A94-49D1-9516-7DE25D55E06E}" type="presParOf" srcId="{24C6AC7E-6116-4D81-9976-3EDA978687AA}" destId="{4DF07D6B-8CD7-4748-A376-9FB901A71053}" srcOrd="0" destOrd="0" presId="urn:microsoft.com/office/officeart/2005/8/layout/process4"/>
    <dgm:cxn modelId="{F0F0489D-F989-47F5-9E08-BD60593BCE90}" type="presParOf" srcId="{DA152508-5388-460D-ADEC-D25CC2ADA4DB}" destId="{94620441-E304-451D-99E3-947BDFC1FB34}" srcOrd="5" destOrd="0" presId="urn:microsoft.com/office/officeart/2005/8/layout/process4"/>
    <dgm:cxn modelId="{26880C7F-BFE0-4B28-B56F-69C8D55CFA15}" type="presParOf" srcId="{DA152508-5388-460D-ADEC-D25CC2ADA4DB}" destId="{75021E11-CB33-4404-8C95-E22C90683938}" srcOrd="6" destOrd="0" presId="urn:microsoft.com/office/officeart/2005/8/layout/process4"/>
    <dgm:cxn modelId="{F0565077-A613-4A6C-90F5-6B2AEC6328D9}" type="presParOf" srcId="{75021E11-CB33-4404-8C95-E22C90683938}" destId="{8D60C3B9-4FF3-4728-A57E-2FF9ABB5B0ED}" srcOrd="0" destOrd="0" presId="urn:microsoft.com/office/officeart/2005/8/layout/process4"/>
    <dgm:cxn modelId="{34320196-3043-47E3-9E7B-C1548A7A7C7C}" type="presParOf" srcId="{DA152508-5388-460D-ADEC-D25CC2ADA4DB}" destId="{05C89533-DF42-4447-88A8-77673D360BA5}" srcOrd="7" destOrd="0" presId="urn:microsoft.com/office/officeart/2005/8/layout/process4"/>
    <dgm:cxn modelId="{0C92D83B-ACED-4F86-9C0A-032B999217FD}" type="presParOf" srcId="{DA152508-5388-460D-ADEC-D25CC2ADA4DB}" destId="{0BF57FC1-9DE3-4642-BB1C-D47A3C01B2A5}" srcOrd="8" destOrd="0" presId="urn:microsoft.com/office/officeart/2005/8/layout/process4"/>
    <dgm:cxn modelId="{8D401DA0-000A-4820-B434-6D2A09F194A2}" type="presParOf" srcId="{0BF57FC1-9DE3-4642-BB1C-D47A3C01B2A5}" destId="{3BF976D8-D48B-4AC2-AC00-7CBBBAE301D7}" srcOrd="0" destOrd="0" presId="urn:microsoft.com/office/officeart/2005/8/layout/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4F3C2F6-E845-4C86-8194-3BE46D21CEF0}" type="doc">
      <dgm:prSet loTypeId="urn:microsoft.com/office/officeart/2011/layout/CircleProcess" loCatId="process" qsTypeId="urn:microsoft.com/office/officeart/2005/8/quickstyle/simple5" qsCatId="simple" csTypeId="urn:microsoft.com/office/officeart/2005/8/colors/colorful4" csCatId="colorful" phldr="1"/>
      <dgm:spPr/>
      <dgm:t>
        <a:bodyPr/>
        <a:lstStyle/>
        <a:p>
          <a:pPr rtl="1"/>
          <a:endParaRPr lang="fa-IR"/>
        </a:p>
      </dgm:t>
    </dgm:pt>
    <dgm:pt modelId="{5A433639-6775-46D6-8C9F-7CA8FEA4E801}">
      <dgm:prSet phldrT="[Text]"/>
      <dgm:spPr/>
      <dgm:t>
        <a:bodyPr/>
        <a:lstStyle/>
        <a:p>
          <a:pPr rtl="1"/>
          <a:r>
            <a:rPr lang="fa-IR"/>
            <a:t>1- تولید گرما از طریق لرزش (</a:t>
          </a:r>
          <a:r>
            <a:rPr lang="en-US"/>
            <a:t>Shivering</a:t>
          </a:r>
          <a:r>
            <a:rPr lang="fa-IR"/>
            <a:t>)</a:t>
          </a:r>
        </a:p>
      </dgm:t>
    </dgm:pt>
    <dgm:pt modelId="{3F913A6E-EE81-47D9-ACDA-A9D3FE0479D1}" type="parTrans" cxnId="{63AD614A-7BA6-4636-8753-391D52755A87}">
      <dgm:prSet/>
      <dgm:spPr/>
      <dgm:t>
        <a:bodyPr/>
        <a:lstStyle/>
        <a:p>
          <a:pPr rtl="1"/>
          <a:endParaRPr lang="fa-IR"/>
        </a:p>
      </dgm:t>
    </dgm:pt>
    <dgm:pt modelId="{80E51D51-5929-4750-BE25-FBA331BAEF67}" type="sibTrans" cxnId="{63AD614A-7BA6-4636-8753-391D52755A87}">
      <dgm:prSet/>
      <dgm:spPr/>
      <dgm:t>
        <a:bodyPr/>
        <a:lstStyle/>
        <a:p>
          <a:pPr rtl="1"/>
          <a:endParaRPr lang="fa-IR"/>
        </a:p>
      </dgm:t>
    </dgm:pt>
    <dgm:pt modelId="{B1E8458B-0866-4B18-B03A-E45DF624C816}">
      <dgm:prSet/>
      <dgm:spPr/>
      <dgm:t>
        <a:bodyPr/>
        <a:lstStyle/>
        <a:p>
          <a:pPr rtl="1"/>
          <a:r>
            <a:rPr lang="fa-IR"/>
            <a:t>2- تولید گرما از طریق غیر لرزشی (</a:t>
          </a:r>
          <a:r>
            <a:rPr lang="en-US"/>
            <a:t>Non shivering</a:t>
          </a:r>
          <a:r>
            <a:rPr lang="fa-IR"/>
            <a:t>)</a:t>
          </a:r>
          <a:endParaRPr lang="fa-IR" dirty="0"/>
        </a:p>
      </dgm:t>
    </dgm:pt>
    <dgm:pt modelId="{A195016E-655A-4F1E-A292-CCDE818B83B8}" type="parTrans" cxnId="{B573FBE0-D830-4E49-A901-707A02A8FDCA}">
      <dgm:prSet/>
      <dgm:spPr/>
      <dgm:t>
        <a:bodyPr/>
        <a:lstStyle/>
        <a:p>
          <a:pPr rtl="1"/>
          <a:endParaRPr lang="fa-IR"/>
        </a:p>
      </dgm:t>
    </dgm:pt>
    <dgm:pt modelId="{252C5C29-FDB8-4E0A-967D-3E962AA885D4}" type="sibTrans" cxnId="{B573FBE0-D830-4E49-A901-707A02A8FDCA}">
      <dgm:prSet/>
      <dgm:spPr/>
      <dgm:t>
        <a:bodyPr/>
        <a:lstStyle/>
        <a:p>
          <a:pPr rtl="1"/>
          <a:endParaRPr lang="fa-IR"/>
        </a:p>
      </dgm:t>
    </dgm:pt>
    <dgm:pt modelId="{49CBD96F-E339-4C4F-82FF-36CDEFF9B5B6}" type="pres">
      <dgm:prSet presAssocID="{D4F3C2F6-E845-4C86-8194-3BE46D21CEF0}" presName="Name0" presStyleCnt="0">
        <dgm:presLayoutVars>
          <dgm:chMax val="11"/>
          <dgm:chPref val="11"/>
          <dgm:dir val="rev"/>
          <dgm:resizeHandles/>
        </dgm:presLayoutVars>
      </dgm:prSet>
      <dgm:spPr/>
      <dgm:t>
        <a:bodyPr/>
        <a:lstStyle/>
        <a:p>
          <a:endParaRPr lang="en-US"/>
        </a:p>
      </dgm:t>
    </dgm:pt>
    <dgm:pt modelId="{187C1DE7-6EC3-4283-B3B8-52BD27F5FE8C}" type="pres">
      <dgm:prSet presAssocID="{B1E8458B-0866-4B18-B03A-E45DF624C816}" presName="Accent2" presStyleCnt="0"/>
      <dgm:spPr/>
    </dgm:pt>
    <dgm:pt modelId="{0EB5A7C1-3336-4D7B-BE14-E19437F4A8BF}" type="pres">
      <dgm:prSet presAssocID="{B1E8458B-0866-4B18-B03A-E45DF624C816}" presName="Accent" presStyleLbl="node1" presStyleIdx="0" presStyleCnt="2"/>
      <dgm:spPr/>
    </dgm:pt>
    <dgm:pt modelId="{13647EAC-935A-4FC4-9308-0B50FC5C9C8F}" type="pres">
      <dgm:prSet presAssocID="{B1E8458B-0866-4B18-B03A-E45DF624C816}" presName="ParentBackground2" presStyleCnt="0"/>
      <dgm:spPr/>
    </dgm:pt>
    <dgm:pt modelId="{D2D8B1EA-67BE-4488-A5B8-48A9E90E159A}" type="pres">
      <dgm:prSet presAssocID="{B1E8458B-0866-4B18-B03A-E45DF624C816}" presName="ParentBackground" presStyleLbl="fgAcc1" presStyleIdx="0" presStyleCnt="2"/>
      <dgm:spPr/>
      <dgm:t>
        <a:bodyPr/>
        <a:lstStyle/>
        <a:p>
          <a:endParaRPr lang="en-US"/>
        </a:p>
      </dgm:t>
    </dgm:pt>
    <dgm:pt modelId="{123EA673-8B72-4B9B-A0EF-FBCAE34A578C}" type="pres">
      <dgm:prSet presAssocID="{B1E8458B-0866-4B18-B03A-E45DF624C816}" presName="Parent2" presStyleLbl="revTx" presStyleIdx="0" presStyleCnt="0">
        <dgm:presLayoutVars>
          <dgm:chMax val="1"/>
          <dgm:chPref val="1"/>
          <dgm:bulletEnabled val="1"/>
        </dgm:presLayoutVars>
      </dgm:prSet>
      <dgm:spPr/>
      <dgm:t>
        <a:bodyPr/>
        <a:lstStyle/>
        <a:p>
          <a:endParaRPr lang="en-US"/>
        </a:p>
      </dgm:t>
    </dgm:pt>
    <dgm:pt modelId="{E87865C8-3A24-4ECF-A3A0-3C95A0F5DC56}" type="pres">
      <dgm:prSet presAssocID="{5A433639-6775-46D6-8C9F-7CA8FEA4E801}" presName="Accent1" presStyleCnt="0"/>
      <dgm:spPr/>
    </dgm:pt>
    <dgm:pt modelId="{F623522A-F4D9-4849-BE98-6B2D6132D02E}" type="pres">
      <dgm:prSet presAssocID="{5A433639-6775-46D6-8C9F-7CA8FEA4E801}" presName="Accent" presStyleLbl="node1" presStyleIdx="1" presStyleCnt="2"/>
      <dgm:spPr/>
    </dgm:pt>
    <dgm:pt modelId="{97D97759-A2F4-4AEB-B8F7-65ABE11AEAF9}" type="pres">
      <dgm:prSet presAssocID="{5A433639-6775-46D6-8C9F-7CA8FEA4E801}" presName="ParentBackground1" presStyleCnt="0"/>
      <dgm:spPr/>
    </dgm:pt>
    <dgm:pt modelId="{39AAD3A3-D55E-4739-BD94-71249B830F0B}" type="pres">
      <dgm:prSet presAssocID="{5A433639-6775-46D6-8C9F-7CA8FEA4E801}" presName="ParentBackground" presStyleLbl="fgAcc1" presStyleIdx="1" presStyleCnt="2"/>
      <dgm:spPr/>
      <dgm:t>
        <a:bodyPr/>
        <a:lstStyle/>
        <a:p>
          <a:endParaRPr lang="en-US"/>
        </a:p>
      </dgm:t>
    </dgm:pt>
    <dgm:pt modelId="{8C9EFBD3-786F-4859-8103-9CE31E4C6AD7}" type="pres">
      <dgm:prSet presAssocID="{5A433639-6775-46D6-8C9F-7CA8FEA4E801}" presName="Parent1" presStyleLbl="revTx" presStyleIdx="0" presStyleCnt="0">
        <dgm:presLayoutVars>
          <dgm:chMax val="1"/>
          <dgm:chPref val="1"/>
          <dgm:bulletEnabled val="1"/>
        </dgm:presLayoutVars>
      </dgm:prSet>
      <dgm:spPr/>
      <dgm:t>
        <a:bodyPr/>
        <a:lstStyle/>
        <a:p>
          <a:endParaRPr lang="en-US"/>
        </a:p>
      </dgm:t>
    </dgm:pt>
  </dgm:ptLst>
  <dgm:cxnLst>
    <dgm:cxn modelId="{4F573985-45AD-43C5-AF08-C1C91078033D}" type="presOf" srcId="{B1E8458B-0866-4B18-B03A-E45DF624C816}" destId="{D2D8B1EA-67BE-4488-A5B8-48A9E90E159A}" srcOrd="0" destOrd="0" presId="urn:microsoft.com/office/officeart/2011/layout/CircleProcess"/>
    <dgm:cxn modelId="{6C764502-1F9A-431A-BC56-FA367FA70670}" type="presOf" srcId="{D4F3C2F6-E845-4C86-8194-3BE46D21CEF0}" destId="{49CBD96F-E339-4C4F-82FF-36CDEFF9B5B6}" srcOrd="0" destOrd="0" presId="urn:microsoft.com/office/officeart/2011/layout/CircleProcess"/>
    <dgm:cxn modelId="{18734D2F-4C1B-47CB-A056-F372626704B6}" type="presOf" srcId="{5A433639-6775-46D6-8C9F-7CA8FEA4E801}" destId="{8C9EFBD3-786F-4859-8103-9CE31E4C6AD7}" srcOrd="1" destOrd="0" presId="urn:microsoft.com/office/officeart/2011/layout/CircleProcess"/>
    <dgm:cxn modelId="{C329A7C7-C5BC-4ACF-B9EA-9862175AFCC5}" type="presOf" srcId="{B1E8458B-0866-4B18-B03A-E45DF624C816}" destId="{123EA673-8B72-4B9B-A0EF-FBCAE34A578C}" srcOrd="1" destOrd="0" presId="urn:microsoft.com/office/officeart/2011/layout/CircleProcess"/>
    <dgm:cxn modelId="{E5055751-D306-467E-A18D-E90A8C0F42F0}" type="presOf" srcId="{5A433639-6775-46D6-8C9F-7CA8FEA4E801}" destId="{39AAD3A3-D55E-4739-BD94-71249B830F0B}" srcOrd="0" destOrd="0" presId="urn:microsoft.com/office/officeart/2011/layout/CircleProcess"/>
    <dgm:cxn modelId="{63AD614A-7BA6-4636-8753-391D52755A87}" srcId="{D4F3C2F6-E845-4C86-8194-3BE46D21CEF0}" destId="{5A433639-6775-46D6-8C9F-7CA8FEA4E801}" srcOrd="0" destOrd="0" parTransId="{3F913A6E-EE81-47D9-ACDA-A9D3FE0479D1}" sibTransId="{80E51D51-5929-4750-BE25-FBA331BAEF67}"/>
    <dgm:cxn modelId="{B573FBE0-D830-4E49-A901-707A02A8FDCA}" srcId="{D4F3C2F6-E845-4C86-8194-3BE46D21CEF0}" destId="{B1E8458B-0866-4B18-B03A-E45DF624C816}" srcOrd="1" destOrd="0" parTransId="{A195016E-655A-4F1E-A292-CCDE818B83B8}" sibTransId="{252C5C29-FDB8-4E0A-967D-3E962AA885D4}"/>
    <dgm:cxn modelId="{F0F59D02-7895-4153-B4E8-AE23402FDBBE}" type="presParOf" srcId="{49CBD96F-E339-4C4F-82FF-36CDEFF9B5B6}" destId="{187C1DE7-6EC3-4283-B3B8-52BD27F5FE8C}" srcOrd="0" destOrd="0" presId="urn:microsoft.com/office/officeart/2011/layout/CircleProcess"/>
    <dgm:cxn modelId="{AD9CD831-2109-4F36-9FA8-7143220BF824}" type="presParOf" srcId="{187C1DE7-6EC3-4283-B3B8-52BD27F5FE8C}" destId="{0EB5A7C1-3336-4D7B-BE14-E19437F4A8BF}" srcOrd="0" destOrd="0" presId="urn:microsoft.com/office/officeart/2011/layout/CircleProcess"/>
    <dgm:cxn modelId="{3975EFA0-ED36-418C-BAC0-068108D90AE0}" type="presParOf" srcId="{49CBD96F-E339-4C4F-82FF-36CDEFF9B5B6}" destId="{13647EAC-935A-4FC4-9308-0B50FC5C9C8F}" srcOrd="1" destOrd="0" presId="urn:microsoft.com/office/officeart/2011/layout/CircleProcess"/>
    <dgm:cxn modelId="{B8076CC0-17D6-438E-ABAD-F6C994E6C29B}" type="presParOf" srcId="{13647EAC-935A-4FC4-9308-0B50FC5C9C8F}" destId="{D2D8B1EA-67BE-4488-A5B8-48A9E90E159A}" srcOrd="0" destOrd="0" presId="urn:microsoft.com/office/officeart/2011/layout/CircleProcess"/>
    <dgm:cxn modelId="{70D16DB8-A3C2-4200-A4E2-9E7AE285CDB0}" type="presParOf" srcId="{49CBD96F-E339-4C4F-82FF-36CDEFF9B5B6}" destId="{123EA673-8B72-4B9B-A0EF-FBCAE34A578C}" srcOrd="2" destOrd="0" presId="urn:microsoft.com/office/officeart/2011/layout/CircleProcess"/>
    <dgm:cxn modelId="{17D1E4B1-1036-408F-AFAB-847181735889}" type="presParOf" srcId="{49CBD96F-E339-4C4F-82FF-36CDEFF9B5B6}" destId="{E87865C8-3A24-4ECF-A3A0-3C95A0F5DC56}" srcOrd="3" destOrd="0" presId="urn:microsoft.com/office/officeart/2011/layout/CircleProcess"/>
    <dgm:cxn modelId="{CCD9684A-C0CB-4908-9BEA-ACBCD620B57D}" type="presParOf" srcId="{E87865C8-3A24-4ECF-A3A0-3C95A0F5DC56}" destId="{F623522A-F4D9-4849-BE98-6B2D6132D02E}" srcOrd="0" destOrd="0" presId="urn:microsoft.com/office/officeart/2011/layout/CircleProcess"/>
    <dgm:cxn modelId="{B3F108C7-5418-4A33-937F-74B0A0147068}" type="presParOf" srcId="{49CBD96F-E339-4C4F-82FF-36CDEFF9B5B6}" destId="{97D97759-A2F4-4AEB-B8F7-65ABE11AEAF9}" srcOrd="4" destOrd="0" presId="urn:microsoft.com/office/officeart/2011/layout/CircleProcess"/>
    <dgm:cxn modelId="{19776867-284C-43E0-A841-E117C86F69A9}" type="presParOf" srcId="{97D97759-A2F4-4AEB-B8F7-65ABE11AEAF9}" destId="{39AAD3A3-D55E-4739-BD94-71249B830F0B}" srcOrd="0" destOrd="0" presId="urn:microsoft.com/office/officeart/2011/layout/CircleProcess"/>
    <dgm:cxn modelId="{925DC0A2-E8FB-4371-A616-23BB63ABAC47}" type="presParOf" srcId="{49CBD96F-E339-4C4F-82FF-36CDEFF9B5B6}" destId="{8C9EFBD3-786F-4859-8103-9CE31E4C6AD7}" srcOrd="5" destOrd="0" presId="urn:microsoft.com/office/officeart/2011/layout/CircleProces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0477E08-B972-48A6-A50C-4FAF4BEE2417}" type="doc">
      <dgm:prSet loTypeId="urn:microsoft.com/office/officeart/2005/8/layout/target3" loCatId="list" qsTypeId="urn:microsoft.com/office/officeart/2005/8/quickstyle/simple5" qsCatId="simple" csTypeId="urn:microsoft.com/office/officeart/2005/8/colors/colorful2" csCatId="colorful" phldr="1"/>
      <dgm:spPr/>
      <dgm:t>
        <a:bodyPr/>
        <a:lstStyle/>
        <a:p>
          <a:pPr rtl="1"/>
          <a:endParaRPr lang="fa-IR"/>
        </a:p>
      </dgm:t>
    </dgm:pt>
    <dgm:pt modelId="{2677411B-96B7-440D-BADC-6034B8C7D686}">
      <dgm:prSet phldrT="[Text]"/>
      <dgm:spPr/>
      <dgm:t>
        <a:bodyPr/>
        <a:lstStyle/>
        <a:p>
          <a:pPr rtl="1"/>
          <a:r>
            <a:rPr lang="fa-IR" b="1" dirty="0"/>
            <a:t>چربی زیر جلدی: </a:t>
          </a:r>
          <a:r>
            <a:rPr lang="fa-IR" dirty="0"/>
            <a:t>عایق حرارتی بوده و در صورتی که میزان چربی زیر جلدی پایین باشد، انتقال گرما از </a:t>
          </a:r>
          <a:r>
            <a:rPr lang="fa-IR" dirty="0" err="1"/>
            <a:t>اندام‌های</a:t>
          </a:r>
          <a:r>
            <a:rPr lang="fa-IR" dirty="0"/>
            <a:t> نوزاد به سطح پوست افزایش می‌یابد و منجر به از دست دادن گرما از طریق پوست می‌گردد. </a:t>
          </a:r>
        </a:p>
      </dgm:t>
    </dgm:pt>
    <dgm:pt modelId="{5796494D-210B-49F7-AE6C-C56357C61CF1}" type="parTrans" cxnId="{A55E04CE-F4CA-4DB4-9E9B-D4B73064D933}">
      <dgm:prSet/>
      <dgm:spPr/>
      <dgm:t>
        <a:bodyPr/>
        <a:lstStyle/>
        <a:p>
          <a:pPr rtl="1"/>
          <a:endParaRPr lang="fa-IR"/>
        </a:p>
      </dgm:t>
    </dgm:pt>
    <dgm:pt modelId="{EF360B45-7B82-4DDB-A76B-90AE67EA13CF}" type="sibTrans" cxnId="{A55E04CE-F4CA-4DB4-9E9B-D4B73064D933}">
      <dgm:prSet/>
      <dgm:spPr/>
      <dgm:t>
        <a:bodyPr/>
        <a:lstStyle/>
        <a:p>
          <a:pPr rtl="1"/>
          <a:endParaRPr lang="fa-IR"/>
        </a:p>
      </dgm:t>
    </dgm:pt>
    <dgm:pt modelId="{F3DBD1E6-4497-46C0-9E74-7C5A048F44E6}">
      <dgm:prSet/>
      <dgm:spPr/>
      <dgm:t>
        <a:bodyPr/>
        <a:lstStyle/>
        <a:p>
          <a:pPr rtl="1"/>
          <a:r>
            <a:rPr lang="fa-IR"/>
            <a:t>در نوزادان، چربی زیر جلدی ۱۶ درصد از چربی کل بدن را شامل می‌گردد، این در حالی است که این رقم در بالغین معادل ۳۰ درصد چربی کل بدن است.</a:t>
          </a:r>
          <a:endParaRPr lang="en-US" dirty="0"/>
        </a:p>
      </dgm:t>
    </dgm:pt>
    <dgm:pt modelId="{F935DE72-BAB8-4415-80A4-8AA79A8AF533}" type="parTrans" cxnId="{FA21598A-D080-4FF4-87F8-A65A56F980A4}">
      <dgm:prSet/>
      <dgm:spPr/>
      <dgm:t>
        <a:bodyPr/>
        <a:lstStyle/>
        <a:p>
          <a:pPr rtl="1"/>
          <a:endParaRPr lang="fa-IR"/>
        </a:p>
      </dgm:t>
    </dgm:pt>
    <dgm:pt modelId="{D90EA981-1681-473C-9726-BAAB573C1EDB}" type="sibTrans" cxnId="{FA21598A-D080-4FF4-87F8-A65A56F980A4}">
      <dgm:prSet/>
      <dgm:spPr/>
      <dgm:t>
        <a:bodyPr/>
        <a:lstStyle/>
        <a:p>
          <a:pPr rtl="1"/>
          <a:endParaRPr lang="fa-IR"/>
        </a:p>
      </dgm:t>
    </dgm:pt>
    <dgm:pt modelId="{6E71F752-0AD1-422E-9F2F-61143A067A6C}">
      <dgm:prSet/>
      <dgm:spPr/>
      <dgm:t>
        <a:bodyPr/>
        <a:lstStyle/>
        <a:p>
          <a:pPr rtl="1"/>
          <a:r>
            <a:rPr lang="fa-IR"/>
            <a:t>هر چه نوزاد نارس تر یا نسبت به سن بارداری کوچک‌تر باشد، میزان چربی زیر جلدی کمتری دارد.</a:t>
          </a:r>
          <a:endParaRPr lang="en-US" dirty="0"/>
        </a:p>
      </dgm:t>
    </dgm:pt>
    <dgm:pt modelId="{559EADD9-C898-40B6-9B68-EBFC58572758}" type="parTrans" cxnId="{8DA36A9D-3218-4D06-A034-71EDCD1F949F}">
      <dgm:prSet/>
      <dgm:spPr/>
      <dgm:t>
        <a:bodyPr/>
        <a:lstStyle/>
        <a:p>
          <a:pPr rtl="1"/>
          <a:endParaRPr lang="fa-IR"/>
        </a:p>
      </dgm:t>
    </dgm:pt>
    <dgm:pt modelId="{4C3F5226-92E7-4F00-A939-D38AF66F950C}" type="sibTrans" cxnId="{8DA36A9D-3218-4D06-A034-71EDCD1F949F}">
      <dgm:prSet/>
      <dgm:spPr/>
      <dgm:t>
        <a:bodyPr/>
        <a:lstStyle/>
        <a:p>
          <a:pPr rtl="1"/>
          <a:endParaRPr lang="fa-IR"/>
        </a:p>
      </dgm:t>
    </dgm:pt>
    <dgm:pt modelId="{2724ECE8-FD0A-4F4D-8272-3C666E71CAB3}" type="pres">
      <dgm:prSet presAssocID="{10477E08-B972-48A6-A50C-4FAF4BEE2417}" presName="Name0" presStyleCnt="0">
        <dgm:presLayoutVars>
          <dgm:chMax val="7"/>
          <dgm:dir val="rev"/>
          <dgm:animLvl val="lvl"/>
          <dgm:resizeHandles val="exact"/>
        </dgm:presLayoutVars>
      </dgm:prSet>
      <dgm:spPr/>
      <dgm:t>
        <a:bodyPr/>
        <a:lstStyle/>
        <a:p>
          <a:endParaRPr lang="en-US"/>
        </a:p>
      </dgm:t>
    </dgm:pt>
    <dgm:pt modelId="{D239129E-E87F-447E-B740-0FFAC42A54D0}" type="pres">
      <dgm:prSet presAssocID="{2677411B-96B7-440D-BADC-6034B8C7D686}" presName="circle1" presStyleLbl="node1" presStyleIdx="0" presStyleCnt="3"/>
      <dgm:spPr/>
    </dgm:pt>
    <dgm:pt modelId="{5A9E9B1A-52BE-4802-8625-32D22BE5ECBE}" type="pres">
      <dgm:prSet presAssocID="{2677411B-96B7-440D-BADC-6034B8C7D686}" presName="space" presStyleCnt="0"/>
      <dgm:spPr/>
    </dgm:pt>
    <dgm:pt modelId="{80B3BA05-6CE0-4535-A42D-933AFD675DFE}" type="pres">
      <dgm:prSet presAssocID="{2677411B-96B7-440D-BADC-6034B8C7D686}" presName="rect1" presStyleLbl="alignAcc1" presStyleIdx="0" presStyleCnt="3"/>
      <dgm:spPr/>
      <dgm:t>
        <a:bodyPr/>
        <a:lstStyle/>
        <a:p>
          <a:endParaRPr lang="en-US"/>
        </a:p>
      </dgm:t>
    </dgm:pt>
    <dgm:pt modelId="{8852409E-5F67-4AAE-B3C0-1245DF470831}" type="pres">
      <dgm:prSet presAssocID="{F3DBD1E6-4497-46C0-9E74-7C5A048F44E6}" presName="vertSpace2" presStyleLbl="node1" presStyleIdx="0" presStyleCnt="3"/>
      <dgm:spPr/>
    </dgm:pt>
    <dgm:pt modelId="{971BD262-57E4-4798-991D-948E0B9D5D04}" type="pres">
      <dgm:prSet presAssocID="{F3DBD1E6-4497-46C0-9E74-7C5A048F44E6}" presName="circle2" presStyleLbl="node1" presStyleIdx="1" presStyleCnt="3"/>
      <dgm:spPr/>
    </dgm:pt>
    <dgm:pt modelId="{1724827A-A160-472C-B1F8-9F6201F240D8}" type="pres">
      <dgm:prSet presAssocID="{F3DBD1E6-4497-46C0-9E74-7C5A048F44E6}" presName="rect2" presStyleLbl="alignAcc1" presStyleIdx="1" presStyleCnt="3"/>
      <dgm:spPr/>
      <dgm:t>
        <a:bodyPr/>
        <a:lstStyle/>
        <a:p>
          <a:endParaRPr lang="en-US"/>
        </a:p>
      </dgm:t>
    </dgm:pt>
    <dgm:pt modelId="{19517826-3C74-4A89-9D7E-EC640A15C342}" type="pres">
      <dgm:prSet presAssocID="{6E71F752-0AD1-422E-9F2F-61143A067A6C}" presName="vertSpace3" presStyleLbl="node1" presStyleIdx="1" presStyleCnt="3"/>
      <dgm:spPr/>
    </dgm:pt>
    <dgm:pt modelId="{17DAF33D-79D6-4D81-B59C-926D1D990FF0}" type="pres">
      <dgm:prSet presAssocID="{6E71F752-0AD1-422E-9F2F-61143A067A6C}" presName="circle3" presStyleLbl="node1" presStyleIdx="2" presStyleCnt="3"/>
      <dgm:spPr/>
    </dgm:pt>
    <dgm:pt modelId="{1CA3E7C1-6DD6-49D9-A55A-1A3058A06861}" type="pres">
      <dgm:prSet presAssocID="{6E71F752-0AD1-422E-9F2F-61143A067A6C}" presName="rect3" presStyleLbl="alignAcc1" presStyleIdx="2" presStyleCnt="3"/>
      <dgm:spPr/>
      <dgm:t>
        <a:bodyPr/>
        <a:lstStyle/>
        <a:p>
          <a:endParaRPr lang="en-US"/>
        </a:p>
      </dgm:t>
    </dgm:pt>
    <dgm:pt modelId="{00415F08-CDCD-49BF-9A63-371568E70C35}" type="pres">
      <dgm:prSet presAssocID="{2677411B-96B7-440D-BADC-6034B8C7D686}" presName="rect1ParTxNoCh" presStyleLbl="alignAcc1" presStyleIdx="2" presStyleCnt="3">
        <dgm:presLayoutVars>
          <dgm:chMax val="1"/>
          <dgm:bulletEnabled val="1"/>
        </dgm:presLayoutVars>
      </dgm:prSet>
      <dgm:spPr/>
      <dgm:t>
        <a:bodyPr/>
        <a:lstStyle/>
        <a:p>
          <a:endParaRPr lang="en-US"/>
        </a:p>
      </dgm:t>
    </dgm:pt>
    <dgm:pt modelId="{443BFB52-4657-46DD-8D1C-E97EC440A558}" type="pres">
      <dgm:prSet presAssocID="{F3DBD1E6-4497-46C0-9E74-7C5A048F44E6}" presName="rect2ParTxNoCh" presStyleLbl="alignAcc1" presStyleIdx="2" presStyleCnt="3">
        <dgm:presLayoutVars>
          <dgm:chMax val="1"/>
          <dgm:bulletEnabled val="1"/>
        </dgm:presLayoutVars>
      </dgm:prSet>
      <dgm:spPr/>
      <dgm:t>
        <a:bodyPr/>
        <a:lstStyle/>
        <a:p>
          <a:endParaRPr lang="en-US"/>
        </a:p>
      </dgm:t>
    </dgm:pt>
    <dgm:pt modelId="{DD8F662E-5A3C-41A1-A202-F1CCCE568FE6}" type="pres">
      <dgm:prSet presAssocID="{6E71F752-0AD1-422E-9F2F-61143A067A6C}" presName="rect3ParTxNoCh" presStyleLbl="alignAcc1" presStyleIdx="2" presStyleCnt="3">
        <dgm:presLayoutVars>
          <dgm:chMax val="1"/>
          <dgm:bulletEnabled val="1"/>
        </dgm:presLayoutVars>
      </dgm:prSet>
      <dgm:spPr/>
      <dgm:t>
        <a:bodyPr/>
        <a:lstStyle/>
        <a:p>
          <a:endParaRPr lang="en-US"/>
        </a:p>
      </dgm:t>
    </dgm:pt>
  </dgm:ptLst>
  <dgm:cxnLst>
    <dgm:cxn modelId="{FA21598A-D080-4FF4-87F8-A65A56F980A4}" srcId="{10477E08-B972-48A6-A50C-4FAF4BEE2417}" destId="{F3DBD1E6-4497-46C0-9E74-7C5A048F44E6}" srcOrd="1" destOrd="0" parTransId="{F935DE72-BAB8-4415-80A4-8AA79A8AF533}" sibTransId="{D90EA981-1681-473C-9726-BAAB573C1EDB}"/>
    <dgm:cxn modelId="{4ECB89AA-07FC-40CF-BFB4-CAAC163C4B89}" type="presOf" srcId="{F3DBD1E6-4497-46C0-9E74-7C5A048F44E6}" destId="{1724827A-A160-472C-B1F8-9F6201F240D8}" srcOrd="0" destOrd="0" presId="urn:microsoft.com/office/officeart/2005/8/layout/target3"/>
    <dgm:cxn modelId="{A73F581D-30CD-4DFD-AD01-4BD7E8C9EAB2}" type="presOf" srcId="{F3DBD1E6-4497-46C0-9E74-7C5A048F44E6}" destId="{443BFB52-4657-46DD-8D1C-E97EC440A558}" srcOrd="1" destOrd="0" presId="urn:microsoft.com/office/officeart/2005/8/layout/target3"/>
    <dgm:cxn modelId="{26ED5239-4E53-43A5-B734-92CBD5922256}" type="presOf" srcId="{2677411B-96B7-440D-BADC-6034B8C7D686}" destId="{00415F08-CDCD-49BF-9A63-371568E70C35}" srcOrd="1" destOrd="0" presId="urn:microsoft.com/office/officeart/2005/8/layout/target3"/>
    <dgm:cxn modelId="{F3265E8D-D3C4-475D-8A1A-61B56CFC690B}" type="presOf" srcId="{10477E08-B972-48A6-A50C-4FAF4BEE2417}" destId="{2724ECE8-FD0A-4F4D-8272-3C666E71CAB3}" srcOrd="0" destOrd="0" presId="urn:microsoft.com/office/officeart/2005/8/layout/target3"/>
    <dgm:cxn modelId="{B7B53392-429C-4F07-A943-0841CF691A4F}" type="presOf" srcId="{2677411B-96B7-440D-BADC-6034B8C7D686}" destId="{80B3BA05-6CE0-4535-A42D-933AFD675DFE}" srcOrd="0" destOrd="0" presId="urn:microsoft.com/office/officeart/2005/8/layout/target3"/>
    <dgm:cxn modelId="{2872DA40-5ED6-40D7-A021-3C52B8160332}" type="presOf" srcId="{6E71F752-0AD1-422E-9F2F-61143A067A6C}" destId="{DD8F662E-5A3C-41A1-A202-F1CCCE568FE6}" srcOrd="1" destOrd="0" presId="urn:microsoft.com/office/officeart/2005/8/layout/target3"/>
    <dgm:cxn modelId="{253F16F9-AAB8-464D-89F9-AA8D66F75ECD}" type="presOf" srcId="{6E71F752-0AD1-422E-9F2F-61143A067A6C}" destId="{1CA3E7C1-6DD6-49D9-A55A-1A3058A06861}" srcOrd="0" destOrd="0" presId="urn:microsoft.com/office/officeart/2005/8/layout/target3"/>
    <dgm:cxn modelId="{A55E04CE-F4CA-4DB4-9E9B-D4B73064D933}" srcId="{10477E08-B972-48A6-A50C-4FAF4BEE2417}" destId="{2677411B-96B7-440D-BADC-6034B8C7D686}" srcOrd="0" destOrd="0" parTransId="{5796494D-210B-49F7-AE6C-C56357C61CF1}" sibTransId="{EF360B45-7B82-4DDB-A76B-90AE67EA13CF}"/>
    <dgm:cxn modelId="{8DA36A9D-3218-4D06-A034-71EDCD1F949F}" srcId="{10477E08-B972-48A6-A50C-4FAF4BEE2417}" destId="{6E71F752-0AD1-422E-9F2F-61143A067A6C}" srcOrd="2" destOrd="0" parTransId="{559EADD9-C898-40B6-9B68-EBFC58572758}" sibTransId="{4C3F5226-92E7-4F00-A939-D38AF66F950C}"/>
    <dgm:cxn modelId="{99F11B3E-5174-461D-9ABA-06AC88770346}" type="presParOf" srcId="{2724ECE8-FD0A-4F4D-8272-3C666E71CAB3}" destId="{D239129E-E87F-447E-B740-0FFAC42A54D0}" srcOrd="0" destOrd="0" presId="urn:microsoft.com/office/officeart/2005/8/layout/target3"/>
    <dgm:cxn modelId="{EB161FC0-BD0B-4296-852E-8A1058A8373A}" type="presParOf" srcId="{2724ECE8-FD0A-4F4D-8272-3C666E71CAB3}" destId="{5A9E9B1A-52BE-4802-8625-32D22BE5ECBE}" srcOrd="1" destOrd="0" presId="urn:microsoft.com/office/officeart/2005/8/layout/target3"/>
    <dgm:cxn modelId="{49417E0F-064C-49A2-86F8-656388598391}" type="presParOf" srcId="{2724ECE8-FD0A-4F4D-8272-3C666E71CAB3}" destId="{80B3BA05-6CE0-4535-A42D-933AFD675DFE}" srcOrd="2" destOrd="0" presId="urn:microsoft.com/office/officeart/2005/8/layout/target3"/>
    <dgm:cxn modelId="{BBDA171E-F4B1-4843-AE62-504FE915C256}" type="presParOf" srcId="{2724ECE8-FD0A-4F4D-8272-3C666E71CAB3}" destId="{8852409E-5F67-4AAE-B3C0-1245DF470831}" srcOrd="3" destOrd="0" presId="urn:microsoft.com/office/officeart/2005/8/layout/target3"/>
    <dgm:cxn modelId="{5495102D-81D3-43AD-B44A-D3064B875FA8}" type="presParOf" srcId="{2724ECE8-FD0A-4F4D-8272-3C666E71CAB3}" destId="{971BD262-57E4-4798-991D-948E0B9D5D04}" srcOrd="4" destOrd="0" presId="urn:microsoft.com/office/officeart/2005/8/layout/target3"/>
    <dgm:cxn modelId="{9A116587-F724-4C18-9FD7-5284DCE5CE1C}" type="presParOf" srcId="{2724ECE8-FD0A-4F4D-8272-3C666E71CAB3}" destId="{1724827A-A160-472C-B1F8-9F6201F240D8}" srcOrd="5" destOrd="0" presId="urn:microsoft.com/office/officeart/2005/8/layout/target3"/>
    <dgm:cxn modelId="{03BE11FF-9934-4F07-B936-EFF73805EFBC}" type="presParOf" srcId="{2724ECE8-FD0A-4F4D-8272-3C666E71CAB3}" destId="{19517826-3C74-4A89-9D7E-EC640A15C342}" srcOrd="6" destOrd="0" presId="urn:microsoft.com/office/officeart/2005/8/layout/target3"/>
    <dgm:cxn modelId="{8BF4F6FA-D33F-4E05-AF5A-3CCA03056B38}" type="presParOf" srcId="{2724ECE8-FD0A-4F4D-8272-3C666E71CAB3}" destId="{17DAF33D-79D6-4D81-B59C-926D1D990FF0}" srcOrd="7" destOrd="0" presId="urn:microsoft.com/office/officeart/2005/8/layout/target3"/>
    <dgm:cxn modelId="{7209B826-14FF-47BC-A44C-989E3F629106}" type="presParOf" srcId="{2724ECE8-FD0A-4F4D-8272-3C666E71CAB3}" destId="{1CA3E7C1-6DD6-49D9-A55A-1A3058A06861}" srcOrd="8" destOrd="0" presId="urn:microsoft.com/office/officeart/2005/8/layout/target3"/>
    <dgm:cxn modelId="{B983B6CF-A398-4C57-88C7-EDF3B7FD9463}" type="presParOf" srcId="{2724ECE8-FD0A-4F4D-8272-3C666E71CAB3}" destId="{00415F08-CDCD-49BF-9A63-371568E70C35}" srcOrd="9" destOrd="0" presId="urn:microsoft.com/office/officeart/2005/8/layout/target3"/>
    <dgm:cxn modelId="{4B921C56-F68F-480E-9692-F55CBE5EB6B0}" type="presParOf" srcId="{2724ECE8-FD0A-4F4D-8272-3C666E71CAB3}" destId="{443BFB52-4657-46DD-8D1C-E97EC440A558}" srcOrd="10" destOrd="0" presId="urn:microsoft.com/office/officeart/2005/8/layout/target3"/>
    <dgm:cxn modelId="{6F7A0D65-FD7F-4E0E-BA65-BE0043C8239C}" type="presParOf" srcId="{2724ECE8-FD0A-4F4D-8272-3C666E71CAB3}" destId="{DD8F662E-5A3C-41A1-A202-F1CCCE568FE6}" srcOrd="11"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267E5A9-9402-408B-8F3A-4A342C0F6391}" type="doc">
      <dgm:prSet loTypeId="urn:microsoft.com/office/officeart/2005/8/layout/hList6" loCatId="list" qsTypeId="urn:microsoft.com/office/officeart/2005/8/quickstyle/simple5" qsCatId="simple" csTypeId="urn:microsoft.com/office/officeart/2005/8/colors/colorful4" csCatId="colorful" phldr="1"/>
      <dgm:spPr/>
      <dgm:t>
        <a:bodyPr/>
        <a:lstStyle/>
        <a:p>
          <a:pPr rtl="1"/>
          <a:endParaRPr lang="fa-IR"/>
        </a:p>
      </dgm:t>
    </dgm:pt>
    <dgm:pt modelId="{FA8FC85E-82CC-48AE-AED5-E590845EC5E1}">
      <dgm:prSet phldrT="[Text]"/>
      <dgm:spPr/>
      <dgm:t>
        <a:bodyPr/>
        <a:lstStyle/>
        <a:p>
          <a:pPr rtl="1"/>
          <a:r>
            <a:rPr lang="fa-IR"/>
            <a:t>1- دمای زیربغلی </a:t>
          </a:r>
          <a:r>
            <a:rPr lang="en-US"/>
            <a:t> (Axillary) </a:t>
          </a:r>
          <a:r>
            <a:rPr lang="fa-IR"/>
            <a:t>۳۶،۵ الی ۳۷،۵ در نوزاد ترم و دمای ۳۶،۳ الى ۳۶،۹ در نوزادان نارس به عنوان محدوده نرمال می‌باشد. </a:t>
          </a:r>
        </a:p>
      </dgm:t>
    </dgm:pt>
    <dgm:pt modelId="{DA508F96-909F-48C2-9C46-A27FB46BDFDF}" type="parTrans" cxnId="{C6323F03-CDE0-4F24-B2DE-BBAB1EE62FA3}">
      <dgm:prSet/>
      <dgm:spPr/>
      <dgm:t>
        <a:bodyPr/>
        <a:lstStyle/>
        <a:p>
          <a:pPr rtl="1"/>
          <a:endParaRPr lang="fa-IR"/>
        </a:p>
      </dgm:t>
    </dgm:pt>
    <dgm:pt modelId="{57BEDAAD-37C6-4136-942B-B507352EF29E}" type="sibTrans" cxnId="{C6323F03-CDE0-4F24-B2DE-BBAB1EE62FA3}">
      <dgm:prSet/>
      <dgm:spPr/>
      <dgm:t>
        <a:bodyPr/>
        <a:lstStyle/>
        <a:p>
          <a:pPr rtl="1"/>
          <a:endParaRPr lang="fa-IR"/>
        </a:p>
      </dgm:t>
    </dgm:pt>
    <dgm:pt modelId="{1D2BF42C-6A0D-4069-9DAD-97185C440AE3}">
      <dgm:prSet/>
      <dgm:spPr/>
      <dgm:t>
        <a:bodyPr/>
        <a:lstStyle/>
        <a:p>
          <a:pPr rtl="1"/>
          <a:r>
            <a:rPr lang="fa-IR" dirty="0">
              <a:solidFill>
                <a:schemeClr val="tx1"/>
              </a:solidFill>
            </a:rPr>
            <a:t>2- دمای سطح پوست ۳۵.۵ الی ۳۶.۶ در نوزاد </a:t>
          </a:r>
          <a:r>
            <a:rPr lang="fa-IR" dirty="0" err="1">
              <a:solidFill>
                <a:schemeClr val="tx1"/>
              </a:solidFill>
            </a:rPr>
            <a:t>ترم</a:t>
          </a:r>
          <a:r>
            <a:rPr lang="fa-IR" dirty="0">
              <a:solidFill>
                <a:schemeClr val="tx1"/>
              </a:solidFill>
            </a:rPr>
            <a:t> و دمای ۳۶.۲ </a:t>
          </a:r>
          <a:r>
            <a:rPr lang="fa-IR" dirty="0" err="1">
              <a:solidFill>
                <a:schemeClr val="tx1"/>
              </a:solidFill>
            </a:rPr>
            <a:t>إلى</a:t>
          </a:r>
          <a:r>
            <a:rPr lang="fa-IR" dirty="0">
              <a:solidFill>
                <a:schemeClr val="tx1"/>
              </a:solidFill>
            </a:rPr>
            <a:t> ۳۷.۲ در نوزاد نارس به عنوان محدوده نرمال می‌باشد.</a:t>
          </a:r>
          <a:endParaRPr lang="en-US" dirty="0">
            <a:solidFill>
              <a:schemeClr val="tx1"/>
            </a:solidFill>
          </a:endParaRPr>
        </a:p>
      </dgm:t>
    </dgm:pt>
    <dgm:pt modelId="{2418831C-1C3A-49B8-82C9-4A1952E20A1C}" type="parTrans" cxnId="{8F12A71A-5655-43D3-AE63-0527FB5E5094}">
      <dgm:prSet/>
      <dgm:spPr/>
      <dgm:t>
        <a:bodyPr/>
        <a:lstStyle/>
        <a:p>
          <a:pPr rtl="1"/>
          <a:endParaRPr lang="fa-IR"/>
        </a:p>
      </dgm:t>
    </dgm:pt>
    <dgm:pt modelId="{BD4827B5-BDC0-4806-84BE-494ACFB4E5D3}" type="sibTrans" cxnId="{8F12A71A-5655-43D3-AE63-0527FB5E5094}">
      <dgm:prSet/>
      <dgm:spPr/>
      <dgm:t>
        <a:bodyPr/>
        <a:lstStyle/>
        <a:p>
          <a:pPr rtl="1"/>
          <a:endParaRPr lang="fa-IR"/>
        </a:p>
      </dgm:t>
    </dgm:pt>
    <dgm:pt modelId="{2B398C78-1F7F-471E-8174-2FA140BAD99E}" type="pres">
      <dgm:prSet presAssocID="{D267E5A9-9402-408B-8F3A-4A342C0F6391}" presName="Name0" presStyleCnt="0">
        <dgm:presLayoutVars>
          <dgm:dir val="rev"/>
          <dgm:resizeHandles val="exact"/>
        </dgm:presLayoutVars>
      </dgm:prSet>
      <dgm:spPr/>
      <dgm:t>
        <a:bodyPr/>
        <a:lstStyle/>
        <a:p>
          <a:endParaRPr lang="en-US"/>
        </a:p>
      </dgm:t>
    </dgm:pt>
    <dgm:pt modelId="{D4860C48-37AD-4A03-B4F0-857E54AC9C59}" type="pres">
      <dgm:prSet presAssocID="{FA8FC85E-82CC-48AE-AED5-E590845EC5E1}" presName="node" presStyleLbl="node1" presStyleIdx="0" presStyleCnt="2">
        <dgm:presLayoutVars>
          <dgm:bulletEnabled val="1"/>
        </dgm:presLayoutVars>
      </dgm:prSet>
      <dgm:spPr/>
      <dgm:t>
        <a:bodyPr/>
        <a:lstStyle/>
        <a:p>
          <a:endParaRPr lang="en-US"/>
        </a:p>
      </dgm:t>
    </dgm:pt>
    <dgm:pt modelId="{E1136E4F-38DA-4EC3-B399-AB8AA064BDC6}" type="pres">
      <dgm:prSet presAssocID="{57BEDAAD-37C6-4136-942B-B507352EF29E}" presName="sibTrans" presStyleCnt="0"/>
      <dgm:spPr/>
    </dgm:pt>
    <dgm:pt modelId="{BBC3EBC6-34DF-4C9C-90BC-C3C11F86B206}" type="pres">
      <dgm:prSet presAssocID="{1D2BF42C-6A0D-4069-9DAD-97185C440AE3}" presName="node" presStyleLbl="node1" presStyleIdx="1" presStyleCnt="2">
        <dgm:presLayoutVars>
          <dgm:bulletEnabled val="1"/>
        </dgm:presLayoutVars>
      </dgm:prSet>
      <dgm:spPr/>
      <dgm:t>
        <a:bodyPr/>
        <a:lstStyle/>
        <a:p>
          <a:endParaRPr lang="en-US"/>
        </a:p>
      </dgm:t>
    </dgm:pt>
  </dgm:ptLst>
  <dgm:cxnLst>
    <dgm:cxn modelId="{C6323F03-CDE0-4F24-B2DE-BBAB1EE62FA3}" srcId="{D267E5A9-9402-408B-8F3A-4A342C0F6391}" destId="{FA8FC85E-82CC-48AE-AED5-E590845EC5E1}" srcOrd="0" destOrd="0" parTransId="{DA508F96-909F-48C2-9C46-A27FB46BDFDF}" sibTransId="{57BEDAAD-37C6-4136-942B-B507352EF29E}"/>
    <dgm:cxn modelId="{BE2D35C2-4F28-4E11-99E4-9ADEB8A90BDC}" type="presOf" srcId="{1D2BF42C-6A0D-4069-9DAD-97185C440AE3}" destId="{BBC3EBC6-34DF-4C9C-90BC-C3C11F86B206}" srcOrd="0" destOrd="0" presId="urn:microsoft.com/office/officeart/2005/8/layout/hList6"/>
    <dgm:cxn modelId="{7982F616-6C31-4B37-9BA3-CDAECFF8584E}" type="presOf" srcId="{FA8FC85E-82CC-48AE-AED5-E590845EC5E1}" destId="{D4860C48-37AD-4A03-B4F0-857E54AC9C59}" srcOrd="0" destOrd="0" presId="urn:microsoft.com/office/officeart/2005/8/layout/hList6"/>
    <dgm:cxn modelId="{E7096B83-4245-4909-A67A-79C438686DCB}" type="presOf" srcId="{D267E5A9-9402-408B-8F3A-4A342C0F6391}" destId="{2B398C78-1F7F-471E-8174-2FA140BAD99E}" srcOrd="0" destOrd="0" presId="urn:microsoft.com/office/officeart/2005/8/layout/hList6"/>
    <dgm:cxn modelId="{8F12A71A-5655-43D3-AE63-0527FB5E5094}" srcId="{D267E5A9-9402-408B-8F3A-4A342C0F6391}" destId="{1D2BF42C-6A0D-4069-9DAD-97185C440AE3}" srcOrd="1" destOrd="0" parTransId="{2418831C-1C3A-49B8-82C9-4A1952E20A1C}" sibTransId="{BD4827B5-BDC0-4806-84BE-494ACFB4E5D3}"/>
    <dgm:cxn modelId="{6C403558-4A7D-4122-9AD3-2ACE687118B1}" type="presParOf" srcId="{2B398C78-1F7F-471E-8174-2FA140BAD99E}" destId="{D4860C48-37AD-4A03-B4F0-857E54AC9C59}" srcOrd="0" destOrd="0" presId="urn:microsoft.com/office/officeart/2005/8/layout/hList6"/>
    <dgm:cxn modelId="{20B542ED-55C9-435E-B2BA-27F60FE3F70B}" type="presParOf" srcId="{2B398C78-1F7F-471E-8174-2FA140BAD99E}" destId="{E1136E4F-38DA-4EC3-B399-AB8AA064BDC6}" srcOrd="1" destOrd="0" presId="urn:microsoft.com/office/officeart/2005/8/layout/hList6"/>
    <dgm:cxn modelId="{7325BAB2-F683-4CB1-BBF2-807B8B67FCB7}" type="presParOf" srcId="{2B398C78-1F7F-471E-8174-2FA140BAD99E}" destId="{BBC3EBC6-34DF-4C9C-90BC-C3C11F86B206}" srcOrd="2" destOrd="0" presId="urn:microsoft.com/office/officeart/2005/8/layout/h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3769ED1-EF51-414C-A8E6-F0463B1387EC}">
      <dsp:nvSpPr>
        <dsp:cNvPr id="0" name=""/>
        <dsp:cNvSpPr/>
      </dsp:nvSpPr>
      <dsp:spPr>
        <a:xfrm>
          <a:off x="5694219" y="0"/>
          <a:ext cx="5223162" cy="5223162"/>
        </a:xfrm>
        <a:prstGeom prst="pie">
          <a:avLst>
            <a:gd name="adj1" fmla="val 16200000"/>
            <a:gd name="adj2" fmla="val 5400000"/>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30631BC4-474B-46AC-A8AB-474F8EF62E2C}">
      <dsp:nvSpPr>
        <dsp:cNvPr id="0" name=""/>
        <dsp:cNvSpPr/>
      </dsp:nvSpPr>
      <dsp:spPr>
        <a:xfrm>
          <a:off x="0" y="0"/>
          <a:ext cx="8305800" cy="5223162"/>
        </a:xfrm>
        <a:prstGeom prst="rect">
          <a:avLst/>
        </a:prstGeom>
        <a:solidFill>
          <a:schemeClr val="lt1">
            <a:alpha val="90000"/>
            <a:hueOff val="0"/>
            <a:satOff val="0"/>
            <a:lumOff val="0"/>
            <a:alphaOff val="0"/>
          </a:schemeClr>
        </a:solidFill>
        <a:ln w="6350" cap="flat" cmpd="sng" algn="in">
          <a:solidFill>
            <a:schemeClr val="accent2">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a:t>تعادل دمایی نقطه عطفی در مراقبت از نوزادان است. این مسئله به خوبی شناخته شده است که گرم نگه‌داشتن نوزادان یک عامل کلیدی در بقای نوزادان بیمار است. </a:t>
          </a:r>
        </a:p>
      </dsp:txBody>
      <dsp:txXfrm>
        <a:off x="0" y="0"/>
        <a:ext cx="8305800" cy="1109922"/>
      </dsp:txXfrm>
    </dsp:sp>
    <dsp:sp modelId="{0FA9FF0A-6A96-47FE-975D-8CF6EC672943}">
      <dsp:nvSpPr>
        <dsp:cNvPr id="0" name=""/>
        <dsp:cNvSpPr/>
      </dsp:nvSpPr>
      <dsp:spPr>
        <a:xfrm>
          <a:off x="6379759" y="1109922"/>
          <a:ext cx="3852082" cy="3852082"/>
        </a:xfrm>
        <a:prstGeom prst="pie">
          <a:avLst>
            <a:gd name="adj1" fmla="val 16200000"/>
            <a:gd name="adj2" fmla="val 5400000"/>
          </a:avLst>
        </a:prstGeom>
        <a:gradFill rotWithShape="0">
          <a:gsLst>
            <a:gs pos="0">
              <a:schemeClr val="accent2">
                <a:hueOff val="-2532699"/>
                <a:satOff val="5609"/>
                <a:lumOff val="7712"/>
                <a:alphaOff val="0"/>
                <a:tint val="94000"/>
                <a:satMod val="103000"/>
                <a:lumMod val="102000"/>
              </a:schemeClr>
            </a:gs>
            <a:gs pos="50000">
              <a:schemeClr val="accent2">
                <a:hueOff val="-2532699"/>
                <a:satOff val="5609"/>
                <a:lumOff val="7712"/>
                <a:alphaOff val="0"/>
                <a:shade val="100000"/>
                <a:satMod val="110000"/>
                <a:lumMod val="100000"/>
              </a:schemeClr>
            </a:gs>
            <a:gs pos="100000">
              <a:schemeClr val="accent2">
                <a:hueOff val="-2532699"/>
                <a:satOff val="5609"/>
                <a:lumOff val="7712"/>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8DB2A45E-40F5-4652-BCED-661140A59F41}">
      <dsp:nvSpPr>
        <dsp:cNvPr id="0" name=""/>
        <dsp:cNvSpPr/>
      </dsp:nvSpPr>
      <dsp:spPr>
        <a:xfrm>
          <a:off x="0" y="1109922"/>
          <a:ext cx="8305800" cy="3852082"/>
        </a:xfrm>
        <a:prstGeom prst="rect">
          <a:avLst/>
        </a:prstGeom>
        <a:solidFill>
          <a:schemeClr val="lt1">
            <a:alpha val="90000"/>
            <a:hueOff val="0"/>
            <a:satOff val="0"/>
            <a:lumOff val="0"/>
            <a:alphaOff val="0"/>
          </a:schemeClr>
        </a:solidFill>
        <a:ln w="6350" cap="flat" cmpd="sng" algn="in">
          <a:solidFill>
            <a:schemeClr val="accent2">
              <a:hueOff val="-2532699"/>
              <a:satOff val="5609"/>
              <a:lumOff val="7712"/>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a:t>بدون مراقبت دمایی، یک نوزاد ۵ کیلوگرمی ترم ممکن است به سرعت هایپوترمیک شده که این مسئله موجب افزایش نیاز نوزاد به تولید گرمایش درونی و مواجه با استرس عدم ثبات قلبی تنفسی و شکست در تغذیه وی گردد. </a:t>
          </a:r>
          <a:endParaRPr lang="fa-IR" sz="2000" b="1" kern="1200" dirty="0"/>
        </a:p>
      </dsp:txBody>
      <dsp:txXfrm>
        <a:off x="0" y="1109922"/>
        <a:ext cx="8305800" cy="1109922"/>
      </dsp:txXfrm>
    </dsp:sp>
    <dsp:sp modelId="{1B8E1501-F3DE-4770-992A-46C0531DA531}">
      <dsp:nvSpPr>
        <dsp:cNvPr id="0" name=""/>
        <dsp:cNvSpPr/>
      </dsp:nvSpPr>
      <dsp:spPr>
        <a:xfrm>
          <a:off x="7065299" y="2219844"/>
          <a:ext cx="2481002" cy="2481002"/>
        </a:xfrm>
        <a:prstGeom prst="pie">
          <a:avLst>
            <a:gd name="adj1" fmla="val 16200000"/>
            <a:gd name="adj2" fmla="val 5400000"/>
          </a:avLst>
        </a:prstGeom>
        <a:gradFill rotWithShape="0">
          <a:gsLst>
            <a:gs pos="0">
              <a:schemeClr val="accent2">
                <a:hueOff val="-5065398"/>
                <a:satOff val="11218"/>
                <a:lumOff val="15425"/>
                <a:alphaOff val="0"/>
                <a:tint val="94000"/>
                <a:satMod val="103000"/>
                <a:lumMod val="102000"/>
              </a:schemeClr>
            </a:gs>
            <a:gs pos="50000">
              <a:schemeClr val="accent2">
                <a:hueOff val="-5065398"/>
                <a:satOff val="11218"/>
                <a:lumOff val="15425"/>
                <a:alphaOff val="0"/>
                <a:shade val="100000"/>
                <a:satMod val="110000"/>
                <a:lumMod val="100000"/>
              </a:schemeClr>
            </a:gs>
            <a:gs pos="100000">
              <a:schemeClr val="accent2">
                <a:hueOff val="-5065398"/>
                <a:satOff val="11218"/>
                <a:lumOff val="15425"/>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37FF4D89-E9A8-43BE-BA2D-77F06A7B79A9}">
      <dsp:nvSpPr>
        <dsp:cNvPr id="0" name=""/>
        <dsp:cNvSpPr/>
      </dsp:nvSpPr>
      <dsp:spPr>
        <a:xfrm>
          <a:off x="0" y="2219844"/>
          <a:ext cx="8305800" cy="2481002"/>
        </a:xfrm>
        <a:prstGeom prst="rect">
          <a:avLst/>
        </a:prstGeom>
        <a:solidFill>
          <a:schemeClr val="lt1">
            <a:alpha val="90000"/>
            <a:hueOff val="0"/>
            <a:satOff val="0"/>
            <a:lumOff val="0"/>
            <a:alphaOff val="0"/>
          </a:schemeClr>
        </a:solidFill>
        <a:ln w="6350" cap="flat" cmpd="sng" algn="in">
          <a:solidFill>
            <a:schemeClr val="accent2">
              <a:hueOff val="-5065398"/>
              <a:satOff val="11218"/>
              <a:lumOff val="15425"/>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a:t>از سوی دیگر با استفاده از </a:t>
          </a:r>
          <a:r>
            <a:rPr lang="fa-IR" sz="2000" b="1" kern="1200" dirty="0" err="1"/>
            <a:t>آماده‌سازی</a:t>
          </a:r>
          <a:r>
            <a:rPr lang="fa-IR" sz="2000" b="1" kern="1200" dirty="0"/>
            <a:t> کافی، تجهیزات و آموزش صحیح، دمای بدن یک نوزاد ۵۰۰ گرمی می‌تواند در </a:t>
          </a:r>
          <a:r>
            <a:rPr lang="fa-IR" sz="2000" b="1" kern="1200" dirty="0" err="1"/>
            <a:t>محدوده‌ی</a:t>
          </a:r>
          <a:r>
            <a:rPr lang="fa-IR" sz="2000" b="1" kern="1200" dirty="0"/>
            <a:t> نرمال حفظ شود که این خود موجب گذر </a:t>
          </a:r>
          <a:r>
            <a:rPr lang="fa-IR" sz="2000" b="1" kern="1200" dirty="0" err="1"/>
            <a:t>موفقیت‌آمیز</a:t>
          </a:r>
          <a:r>
            <a:rPr lang="fa-IR" sz="2000" b="1" kern="1200" dirty="0"/>
            <a:t> وی به زندگی خارج رحمی می‌گردد.</a:t>
          </a:r>
          <a:endParaRPr lang="en-US" sz="2000" b="1" kern="1200" dirty="0"/>
        </a:p>
      </dsp:txBody>
      <dsp:txXfrm>
        <a:off x="0" y="2219844"/>
        <a:ext cx="8305800" cy="1109922"/>
      </dsp:txXfrm>
    </dsp:sp>
    <dsp:sp modelId="{92BF5C64-4570-493A-B367-203C1ABA1BBD}">
      <dsp:nvSpPr>
        <dsp:cNvPr id="0" name=""/>
        <dsp:cNvSpPr/>
      </dsp:nvSpPr>
      <dsp:spPr>
        <a:xfrm>
          <a:off x="7750839" y="3329766"/>
          <a:ext cx="1109922" cy="1109922"/>
        </a:xfrm>
        <a:prstGeom prst="pie">
          <a:avLst>
            <a:gd name="adj1" fmla="val 16200000"/>
            <a:gd name="adj2" fmla="val 5400000"/>
          </a:avLst>
        </a:prstGeom>
        <a:gradFill rotWithShape="0">
          <a:gsLst>
            <a:gs pos="0">
              <a:schemeClr val="accent2">
                <a:hueOff val="-7598096"/>
                <a:satOff val="16827"/>
                <a:lumOff val="23137"/>
                <a:alphaOff val="0"/>
                <a:tint val="94000"/>
                <a:satMod val="103000"/>
                <a:lumMod val="102000"/>
              </a:schemeClr>
            </a:gs>
            <a:gs pos="50000">
              <a:schemeClr val="accent2">
                <a:hueOff val="-7598096"/>
                <a:satOff val="16827"/>
                <a:lumOff val="23137"/>
                <a:alphaOff val="0"/>
                <a:shade val="100000"/>
                <a:satMod val="110000"/>
                <a:lumMod val="100000"/>
              </a:schemeClr>
            </a:gs>
            <a:gs pos="100000">
              <a:schemeClr val="accent2">
                <a:hueOff val="-7598096"/>
                <a:satOff val="16827"/>
                <a:lumOff val="23137"/>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FC6DCDAE-7F48-4DBB-8654-6FC7754E85F5}">
      <dsp:nvSpPr>
        <dsp:cNvPr id="0" name=""/>
        <dsp:cNvSpPr/>
      </dsp:nvSpPr>
      <dsp:spPr>
        <a:xfrm>
          <a:off x="0" y="3329766"/>
          <a:ext cx="8305800" cy="1109922"/>
        </a:xfrm>
        <a:prstGeom prst="rect">
          <a:avLst/>
        </a:prstGeom>
        <a:solidFill>
          <a:schemeClr val="lt1">
            <a:alpha val="90000"/>
            <a:hueOff val="0"/>
            <a:satOff val="0"/>
            <a:lumOff val="0"/>
            <a:alphaOff val="0"/>
          </a:schemeClr>
        </a:solidFill>
        <a:ln w="6350" cap="flat" cmpd="sng" algn="in">
          <a:solidFill>
            <a:schemeClr val="accent2">
              <a:hueOff val="-7598096"/>
              <a:satOff val="16827"/>
              <a:lumOff val="23137"/>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en-US" sz="2000" b="1" kern="1200"/>
            <a:t>In general, adequate thermal management depends at least as much on </a:t>
          </a:r>
          <a:r>
            <a:rPr lang="en-US" sz="2000" b="1" kern="1200">
              <a:solidFill>
                <a:srgbClr val="FF0000"/>
              </a:solidFill>
            </a:rPr>
            <a:t>sound knowledge </a:t>
          </a:r>
          <a:r>
            <a:rPr lang="en-US" sz="2000" b="1" kern="1200"/>
            <a:t>as on the use of </a:t>
          </a:r>
          <a:r>
            <a:rPr lang="en-US" sz="2000" b="1" kern="1200">
              <a:solidFill>
                <a:srgbClr val="FF0000"/>
              </a:solidFill>
            </a:rPr>
            <a:t>high-tech devices </a:t>
          </a:r>
          <a:r>
            <a:rPr lang="en-US" sz="2000" b="1" kern="1200"/>
            <a:t>such as incubators and radiant warmer</a:t>
          </a:r>
          <a:r>
            <a:rPr lang="fa-IR" sz="2000" b="1" kern="1200"/>
            <a:t>.</a:t>
          </a:r>
          <a:endParaRPr lang="en-US" sz="2000" b="1" kern="1200" dirty="0"/>
        </a:p>
      </dsp:txBody>
      <dsp:txXfrm>
        <a:off x="0" y="3329766"/>
        <a:ext cx="8305800" cy="1109922"/>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03FFAEE-AC3E-477C-8BC8-E195DB143EB8}">
      <dsp:nvSpPr>
        <dsp:cNvPr id="0" name=""/>
        <dsp:cNvSpPr/>
      </dsp:nvSpPr>
      <dsp:spPr>
        <a:xfrm>
          <a:off x="1914" y="306817"/>
          <a:ext cx="4081647" cy="2448988"/>
        </a:xfrm>
        <a:prstGeom prst="roundRect">
          <a:avLst>
            <a:gd name="adj" fmla="val 10000"/>
          </a:avLst>
        </a:prstGeom>
        <a:gradFill rotWithShape="0">
          <a:gsLst>
            <a:gs pos="0">
              <a:schemeClr val="accent4">
                <a:hueOff val="0"/>
                <a:satOff val="0"/>
                <a:lumOff val="0"/>
                <a:alphaOff val="0"/>
                <a:tint val="94000"/>
                <a:satMod val="103000"/>
                <a:lumMod val="102000"/>
              </a:schemeClr>
            </a:gs>
            <a:gs pos="50000">
              <a:schemeClr val="accent4">
                <a:hueOff val="0"/>
                <a:satOff val="0"/>
                <a:lumOff val="0"/>
                <a:alphaOff val="0"/>
                <a:shade val="100000"/>
                <a:satMod val="110000"/>
                <a:lumMod val="100000"/>
              </a:schemeClr>
            </a:gs>
            <a:gs pos="100000">
              <a:schemeClr val="accent4">
                <a:hueOff val="0"/>
                <a:satOff val="0"/>
                <a:lumOff val="0"/>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rtl="1">
            <a:lnSpc>
              <a:spcPct val="90000"/>
            </a:lnSpc>
            <a:spcBef>
              <a:spcPct val="0"/>
            </a:spcBef>
            <a:spcAft>
              <a:spcPct val="35000"/>
            </a:spcAft>
          </a:pPr>
          <a:r>
            <a:rPr lang="fa-IR" sz="3100" kern="1200"/>
            <a:t>1- اندازه گیری مستقیم دما (</a:t>
          </a:r>
          <a:r>
            <a:rPr lang="en-US" sz="3100" kern="1200"/>
            <a:t>Direct temperature measurements</a:t>
          </a:r>
          <a:r>
            <a:rPr lang="fa-IR" sz="3100" kern="1200"/>
            <a:t>)</a:t>
          </a:r>
        </a:p>
      </dsp:txBody>
      <dsp:txXfrm>
        <a:off x="1914" y="306817"/>
        <a:ext cx="4081647" cy="2448988"/>
      </dsp:txXfrm>
    </dsp:sp>
    <dsp:sp modelId="{44E824D7-2126-483D-A011-8D15E6B1FECC}">
      <dsp:nvSpPr>
        <dsp:cNvPr id="0" name=""/>
        <dsp:cNvSpPr/>
      </dsp:nvSpPr>
      <dsp:spPr>
        <a:xfrm>
          <a:off x="4491726" y="1025187"/>
          <a:ext cx="865309" cy="1012248"/>
        </a:xfrm>
        <a:prstGeom prst="rightArrow">
          <a:avLst>
            <a:gd name="adj1" fmla="val 60000"/>
            <a:gd name="adj2" fmla="val 50000"/>
          </a:avLst>
        </a:prstGeom>
        <a:gradFill rotWithShape="0">
          <a:gsLst>
            <a:gs pos="0">
              <a:schemeClr val="accent4">
                <a:hueOff val="0"/>
                <a:satOff val="0"/>
                <a:lumOff val="0"/>
                <a:alphaOff val="0"/>
                <a:tint val="94000"/>
                <a:satMod val="103000"/>
                <a:lumMod val="102000"/>
              </a:schemeClr>
            </a:gs>
            <a:gs pos="50000">
              <a:schemeClr val="accent4">
                <a:hueOff val="0"/>
                <a:satOff val="0"/>
                <a:lumOff val="0"/>
                <a:alphaOff val="0"/>
                <a:shade val="100000"/>
                <a:satMod val="110000"/>
                <a:lumMod val="100000"/>
              </a:schemeClr>
            </a:gs>
            <a:gs pos="100000">
              <a:schemeClr val="accent4">
                <a:hueOff val="0"/>
                <a:satOff val="0"/>
                <a:lumOff val="0"/>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1111250" rtl="1">
            <a:lnSpc>
              <a:spcPct val="90000"/>
            </a:lnSpc>
            <a:spcBef>
              <a:spcPct val="0"/>
            </a:spcBef>
            <a:spcAft>
              <a:spcPct val="35000"/>
            </a:spcAft>
          </a:pPr>
          <a:endParaRPr lang="fa-IR" sz="2500" kern="1200"/>
        </a:p>
      </dsp:txBody>
      <dsp:txXfrm>
        <a:off x="4491726" y="1025187"/>
        <a:ext cx="865309" cy="1012248"/>
      </dsp:txXfrm>
    </dsp:sp>
    <dsp:sp modelId="{7D08847D-B70B-4656-82E4-0DC8B9649146}">
      <dsp:nvSpPr>
        <dsp:cNvPr id="0" name=""/>
        <dsp:cNvSpPr/>
      </dsp:nvSpPr>
      <dsp:spPr>
        <a:xfrm>
          <a:off x="5716220" y="306817"/>
          <a:ext cx="4081647" cy="2448988"/>
        </a:xfrm>
        <a:prstGeom prst="roundRect">
          <a:avLst>
            <a:gd name="adj" fmla="val 10000"/>
          </a:avLst>
        </a:prstGeom>
        <a:gradFill rotWithShape="0">
          <a:gsLst>
            <a:gs pos="0">
              <a:schemeClr val="accent4">
                <a:hueOff val="8977625"/>
                <a:satOff val="-22594"/>
                <a:lumOff val="9608"/>
                <a:alphaOff val="0"/>
                <a:tint val="94000"/>
                <a:satMod val="103000"/>
                <a:lumMod val="102000"/>
              </a:schemeClr>
            </a:gs>
            <a:gs pos="50000">
              <a:schemeClr val="accent4">
                <a:hueOff val="8977625"/>
                <a:satOff val="-22594"/>
                <a:lumOff val="9608"/>
                <a:alphaOff val="0"/>
                <a:shade val="100000"/>
                <a:satMod val="110000"/>
                <a:lumMod val="100000"/>
              </a:schemeClr>
            </a:gs>
            <a:gs pos="100000">
              <a:schemeClr val="accent4">
                <a:hueOff val="8977625"/>
                <a:satOff val="-22594"/>
                <a:lumOff val="9608"/>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rtl="1">
            <a:lnSpc>
              <a:spcPct val="90000"/>
            </a:lnSpc>
            <a:spcBef>
              <a:spcPct val="0"/>
            </a:spcBef>
            <a:spcAft>
              <a:spcPct val="35000"/>
            </a:spcAft>
          </a:pPr>
          <a:r>
            <a:rPr lang="fa-IR" sz="3100" kern="1200" dirty="0">
              <a:solidFill>
                <a:schemeClr val="tx1"/>
              </a:solidFill>
            </a:rPr>
            <a:t>2- اندازه‌گیری غیرمستقیم دما (</a:t>
          </a:r>
          <a:r>
            <a:rPr lang="en-US" sz="3100" kern="1200" dirty="0">
              <a:solidFill>
                <a:schemeClr val="tx1"/>
              </a:solidFill>
            </a:rPr>
            <a:t>Indirect temperature measurements</a:t>
          </a:r>
          <a:r>
            <a:rPr lang="fa-IR" sz="3100" kern="1200" dirty="0">
              <a:solidFill>
                <a:schemeClr val="tx1"/>
              </a:solidFill>
            </a:rPr>
            <a:t>)</a:t>
          </a:r>
          <a:endParaRPr lang="en-US" sz="3100" kern="1200" dirty="0">
            <a:solidFill>
              <a:schemeClr val="tx1"/>
            </a:solidFill>
          </a:endParaRPr>
        </a:p>
      </dsp:txBody>
      <dsp:txXfrm>
        <a:off x="5716220" y="306817"/>
        <a:ext cx="4081647" cy="2448988"/>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B9D417C-D0C4-4EB6-B5DD-614729B836C5}">
      <dsp:nvSpPr>
        <dsp:cNvPr id="0" name=""/>
        <dsp:cNvSpPr/>
      </dsp:nvSpPr>
      <dsp:spPr>
        <a:xfrm>
          <a:off x="304810" y="2723"/>
          <a:ext cx="5292414" cy="2244387"/>
        </a:xfrm>
        <a:prstGeom prst="rect">
          <a:avLst/>
        </a:prstGeom>
        <a:gradFill rotWithShape="0">
          <a:gsLst>
            <a:gs pos="0">
              <a:schemeClr val="accent4">
                <a:hueOff val="0"/>
                <a:satOff val="0"/>
                <a:lumOff val="0"/>
                <a:alphaOff val="0"/>
                <a:tint val="94000"/>
                <a:satMod val="103000"/>
                <a:lumMod val="102000"/>
              </a:schemeClr>
            </a:gs>
            <a:gs pos="50000">
              <a:schemeClr val="accent4">
                <a:hueOff val="0"/>
                <a:satOff val="0"/>
                <a:lumOff val="0"/>
                <a:alphaOff val="0"/>
                <a:shade val="100000"/>
                <a:satMod val="110000"/>
                <a:lumMod val="100000"/>
              </a:schemeClr>
            </a:gs>
            <a:gs pos="100000">
              <a:schemeClr val="accent4">
                <a:hueOff val="0"/>
                <a:satOff val="0"/>
                <a:lumOff val="0"/>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rtl="1">
            <a:lnSpc>
              <a:spcPct val="90000"/>
            </a:lnSpc>
            <a:spcBef>
              <a:spcPct val="0"/>
            </a:spcBef>
            <a:spcAft>
              <a:spcPct val="35000"/>
            </a:spcAft>
          </a:pPr>
          <a:r>
            <a:rPr lang="fa-IR" sz="2700" b="1" kern="1200" dirty="0"/>
            <a:t>اندازه گیری دما از راه رکتال به شکل معتبر، انعکاسی از دمای مرکزی نیست، مضافاً این که با این روش خطر </a:t>
          </a:r>
          <a:r>
            <a:rPr lang="fa-IR" sz="2700" b="1" kern="1200" dirty="0" err="1"/>
            <a:t>ترومای</a:t>
          </a:r>
          <a:r>
            <a:rPr lang="fa-IR" sz="2700" b="1" kern="1200" dirty="0"/>
            <a:t> </a:t>
          </a:r>
          <a:r>
            <a:rPr lang="fa-IR" sz="2700" b="1" kern="1200" dirty="0" err="1"/>
            <a:t>تکرارشونده</a:t>
          </a:r>
          <a:r>
            <a:rPr lang="fa-IR" sz="2700" b="1" kern="1200" dirty="0"/>
            <a:t> به بافت </a:t>
          </a:r>
          <a:r>
            <a:rPr lang="fa-IR" sz="2700" b="1" kern="1200" dirty="0" err="1"/>
            <a:t>موکوسی</a:t>
          </a:r>
          <a:r>
            <a:rPr lang="fa-IR" sz="2700" b="1" kern="1200" dirty="0"/>
            <a:t> </a:t>
          </a:r>
          <a:r>
            <a:rPr lang="fa-IR" sz="2700" b="1" kern="1200" dirty="0" err="1"/>
            <a:t>رکتوم</a:t>
          </a:r>
          <a:r>
            <a:rPr lang="fa-IR" sz="2700" b="1" kern="1200" dirty="0"/>
            <a:t> وجود دارد. </a:t>
          </a:r>
        </a:p>
      </dsp:txBody>
      <dsp:txXfrm>
        <a:off x="304810" y="2723"/>
        <a:ext cx="5292414" cy="2244387"/>
      </dsp:txXfrm>
    </dsp:sp>
    <dsp:sp modelId="{FFC30109-9C0B-4BE6-8051-75F66A6467C0}">
      <dsp:nvSpPr>
        <dsp:cNvPr id="0" name=""/>
        <dsp:cNvSpPr/>
      </dsp:nvSpPr>
      <dsp:spPr>
        <a:xfrm>
          <a:off x="304810" y="2621175"/>
          <a:ext cx="5292414" cy="2244387"/>
        </a:xfrm>
        <a:prstGeom prst="rect">
          <a:avLst/>
        </a:prstGeom>
        <a:gradFill rotWithShape="0">
          <a:gsLst>
            <a:gs pos="0">
              <a:schemeClr val="accent4">
                <a:hueOff val="8977625"/>
                <a:satOff val="-22594"/>
                <a:lumOff val="9608"/>
                <a:alphaOff val="0"/>
                <a:tint val="94000"/>
                <a:satMod val="103000"/>
                <a:lumMod val="102000"/>
              </a:schemeClr>
            </a:gs>
            <a:gs pos="50000">
              <a:schemeClr val="accent4">
                <a:hueOff val="8977625"/>
                <a:satOff val="-22594"/>
                <a:lumOff val="9608"/>
                <a:alphaOff val="0"/>
                <a:shade val="100000"/>
                <a:satMod val="110000"/>
                <a:lumMod val="100000"/>
              </a:schemeClr>
            </a:gs>
            <a:gs pos="100000">
              <a:schemeClr val="accent4">
                <a:hueOff val="8977625"/>
                <a:satOff val="-22594"/>
                <a:lumOff val="9608"/>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rtl="1">
            <a:lnSpc>
              <a:spcPct val="90000"/>
            </a:lnSpc>
            <a:spcBef>
              <a:spcPct val="0"/>
            </a:spcBef>
            <a:spcAft>
              <a:spcPct val="35000"/>
            </a:spcAft>
          </a:pPr>
          <a:r>
            <a:rPr lang="fa-IR" sz="2700" b="1" kern="1200" dirty="0">
              <a:solidFill>
                <a:schemeClr val="tx1"/>
              </a:solidFill>
            </a:rPr>
            <a:t>پس استفاده از روش رکتال جهت اندازه‌گیری دما در نوزادان، توصیه </a:t>
          </a:r>
          <a:r>
            <a:rPr lang="fa-IR" sz="2700" b="1" kern="1200" dirty="0" err="1">
              <a:solidFill>
                <a:schemeClr val="tx1"/>
              </a:solidFill>
            </a:rPr>
            <a:t>نمی‌گردد</a:t>
          </a:r>
          <a:r>
            <a:rPr lang="fa-IR" sz="2700" b="1" kern="1200" dirty="0">
              <a:solidFill>
                <a:schemeClr val="tx1"/>
              </a:solidFill>
            </a:rPr>
            <a:t>.</a:t>
          </a:r>
          <a:endParaRPr lang="en-US" sz="2700" b="1" kern="1200" dirty="0">
            <a:solidFill>
              <a:schemeClr val="tx1"/>
            </a:solidFill>
          </a:endParaRPr>
        </a:p>
      </dsp:txBody>
      <dsp:txXfrm>
        <a:off x="304810" y="2621175"/>
        <a:ext cx="5292414" cy="2244387"/>
      </dsp:txXfrm>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1D50372-12E2-4BEE-BE80-DE89ECCB9266}">
      <dsp:nvSpPr>
        <dsp:cNvPr id="0" name=""/>
        <dsp:cNvSpPr/>
      </dsp:nvSpPr>
      <dsp:spPr>
        <a:xfrm>
          <a:off x="7064772" y="416096"/>
          <a:ext cx="3211260" cy="1926756"/>
        </a:xfrm>
        <a:prstGeom prst="rect">
          <a:avLst/>
        </a:prstGeom>
        <a:gradFill rotWithShape="0">
          <a:gsLst>
            <a:gs pos="0">
              <a:schemeClr val="accent4">
                <a:hueOff val="0"/>
                <a:satOff val="0"/>
                <a:lumOff val="0"/>
                <a:alphaOff val="0"/>
                <a:tint val="94000"/>
                <a:satMod val="103000"/>
                <a:lumMod val="102000"/>
              </a:schemeClr>
            </a:gs>
            <a:gs pos="50000">
              <a:schemeClr val="accent4">
                <a:hueOff val="0"/>
                <a:satOff val="0"/>
                <a:lumOff val="0"/>
                <a:alphaOff val="0"/>
                <a:shade val="100000"/>
                <a:satMod val="110000"/>
                <a:lumMod val="100000"/>
              </a:schemeClr>
            </a:gs>
            <a:gs pos="100000">
              <a:schemeClr val="accent4">
                <a:hueOff val="0"/>
                <a:satOff val="0"/>
                <a:lumOff val="0"/>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1">
            <a:lnSpc>
              <a:spcPct val="90000"/>
            </a:lnSpc>
            <a:spcBef>
              <a:spcPct val="0"/>
            </a:spcBef>
            <a:spcAft>
              <a:spcPct val="35000"/>
            </a:spcAft>
          </a:pPr>
          <a:r>
            <a:rPr lang="fa-IR" sz="2300" kern="1200"/>
            <a:t>1. نباید پروب بر روی مناطقی که دارای چربی قهوه‌ای است، چسبانده شود. </a:t>
          </a:r>
        </a:p>
      </dsp:txBody>
      <dsp:txXfrm>
        <a:off x="7064772" y="416096"/>
        <a:ext cx="3211260" cy="1926756"/>
      </dsp:txXfrm>
    </dsp:sp>
    <dsp:sp modelId="{B9727E31-47B6-4F68-BDD4-21340768FC08}">
      <dsp:nvSpPr>
        <dsp:cNvPr id="0" name=""/>
        <dsp:cNvSpPr/>
      </dsp:nvSpPr>
      <dsp:spPr>
        <a:xfrm>
          <a:off x="3532386" y="416096"/>
          <a:ext cx="3211260" cy="1926756"/>
        </a:xfrm>
        <a:prstGeom prst="rect">
          <a:avLst/>
        </a:prstGeom>
        <a:gradFill rotWithShape="0">
          <a:gsLst>
            <a:gs pos="0">
              <a:schemeClr val="accent4">
                <a:hueOff val="2244406"/>
                <a:satOff val="-5649"/>
                <a:lumOff val="2402"/>
                <a:alphaOff val="0"/>
                <a:tint val="94000"/>
                <a:satMod val="103000"/>
                <a:lumMod val="102000"/>
              </a:schemeClr>
            </a:gs>
            <a:gs pos="50000">
              <a:schemeClr val="accent4">
                <a:hueOff val="2244406"/>
                <a:satOff val="-5649"/>
                <a:lumOff val="2402"/>
                <a:alphaOff val="0"/>
                <a:shade val="100000"/>
                <a:satMod val="110000"/>
                <a:lumMod val="100000"/>
              </a:schemeClr>
            </a:gs>
            <a:gs pos="100000">
              <a:schemeClr val="accent4">
                <a:hueOff val="2244406"/>
                <a:satOff val="-5649"/>
                <a:lumOff val="2402"/>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1">
            <a:lnSpc>
              <a:spcPct val="90000"/>
            </a:lnSpc>
            <a:spcBef>
              <a:spcPct val="0"/>
            </a:spcBef>
            <a:spcAft>
              <a:spcPct val="35000"/>
            </a:spcAft>
          </a:pPr>
          <a:r>
            <a:rPr lang="fa-IR" sz="2300" kern="1200">
              <a:solidFill>
                <a:schemeClr val="tx1"/>
              </a:solidFill>
            </a:rPr>
            <a:t>۲. توجه گردد که پایش دما با روش </a:t>
          </a:r>
          <a:r>
            <a:rPr lang="en-US" sz="2300" kern="1200">
              <a:solidFill>
                <a:schemeClr val="tx1"/>
              </a:solidFill>
            </a:rPr>
            <a:t>controlled servo </a:t>
          </a:r>
          <a:r>
            <a:rPr lang="fa-IR" sz="2300" kern="1200">
              <a:solidFill>
                <a:schemeClr val="tx1"/>
              </a:solidFill>
            </a:rPr>
            <a:t>جایگزین اندازه‌گیری دمای بدن نوزاد با روش های دیگر نمی‌گردد.</a:t>
          </a:r>
          <a:endParaRPr lang="en-US" sz="2300" kern="1200" dirty="0">
            <a:solidFill>
              <a:schemeClr val="tx1"/>
            </a:solidFill>
          </a:endParaRPr>
        </a:p>
      </dsp:txBody>
      <dsp:txXfrm>
        <a:off x="3532386" y="416096"/>
        <a:ext cx="3211260" cy="1926756"/>
      </dsp:txXfrm>
    </dsp:sp>
    <dsp:sp modelId="{BF74C966-FD83-41BF-BEEF-95D8B01354F5}">
      <dsp:nvSpPr>
        <dsp:cNvPr id="0" name=""/>
        <dsp:cNvSpPr/>
      </dsp:nvSpPr>
      <dsp:spPr>
        <a:xfrm>
          <a:off x="0" y="416096"/>
          <a:ext cx="3211260" cy="1926756"/>
        </a:xfrm>
        <a:prstGeom prst="rect">
          <a:avLst/>
        </a:prstGeom>
        <a:gradFill rotWithShape="0">
          <a:gsLst>
            <a:gs pos="0">
              <a:schemeClr val="accent4">
                <a:hueOff val="4488813"/>
                <a:satOff val="-11297"/>
                <a:lumOff val="4804"/>
                <a:alphaOff val="0"/>
                <a:tint val="94000"/>
                <a:satMod val="103000"/>
                <a:lumMod val="102000"/>
              </a:schemeClr>
            </a:gs>
            <a:gs pos="50000">
              <a:schemeClr val="accent4">
                <a:hueOff val="4488813"/>
                <a:satOff val="-11297"/>
                <a:lumOff val="4804"/>
                <a:alphaOff val="0"/>
                <a:shade val="100000"/>
                <a:satMod val="110000"/>
                <a:lumMod val="100000"/>
              </a:schemeClr>
            </a:gs>
            <a:gs pos="100000">
              <a:schemeClr val="accent4">
                <a:hueOff val="4488813"/>
                <a:satOff val="-11297"/>
                <a:lumOff val="4804"/>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1">
            <a:lnSpc>
              <a:spcPct val="90000"/>
            </a:lnSpc>
            <a:spcBef>
              <a:spcPct val="0"/>
            </a:spcBef>
            <a:spcAft>
              <a:spcPct val="35000"/>
            </a:spcAft>
          </a:pPr>
          <a:r>
            <a:rPr lang="fa-IR" sz="2300" kern="1200">
              <a:solidFill>
                <a:schemeClr val="tx1"/>
              </a:solidFill>
            </a:rPr>
            <a:t>۳. در نوزاد بیمار دمای زیر بغلی بهتر است هر ۱ الی ۴ ساعت و در نوزاد سالم هر ۴ إلى ۸ ساعت، اندازه‌گیری گردد.</a:t>
          </a:r>
          <a:endParaRPr lang="en-US" sz="2300" kern="1200" dirty="0">
            <a:solidFill>
              <a:schemeClr val="tx1"/>
            </a:solidFill>
          </a:endParaRPr>
        </a:p>
      </dsp:txBody>
      <dsp:txXfrm>
        <a:off x="0" y="416096"/>
        <a:ext cx="3211260" cy="1926756"/>
      </dsp:txXfrm>
    </dsp:sp>
    <dsp:sp modelId="{78B866E2-62A2-461C-B3A7-63F855EB911C}">
      <dsp:nvSpPr>
        <dsp:cNvPr id="0" name=""/>
        <dsp:cNvSpPr/>
      </dsp:nvSpPr>
      <dsp:spPr>
        <a:xfrm>
          <a:off x="5298578" y="2663978"/>
          <a:ext cx="4581922" cy="1926756"/>
        </a:xfrm>
        <a:prstGeom prst="rect">
          <a:avLst/>
        </a:prstGeom>
        <a:gradFill rotWithShape="0">
          <a:gsLst>
            <a:gs pos="0">
              <a:schemeClr val="accent4">
                <a:hueOff val="6733219"/>
                <a:satOff val="-16946"/>
                <a:lumOff val="7206"/>
                <a:alphaOff val="0"/>
                <a:tint val="94000"/>
                <a:satMod val="103000"/>
                <a:lumMod val="102000"/>
              </a:schemeClr>
            </a:gs>
            <a:gs pos="50000">
              <a:schemeClr val="accent4">
                <a:hueOff val="6733219"/>
                <a:satOff val="-16946"/>
                <a:lumOff val="7206"/>
                <a:alphaOff val="0"/>
                <a:shade val="100000"/>
                <a:satMod val="110000"/>
                <a:lumMod val="100000"/>
              </a:schemeClr>
            </a:gs>
            <a:gs pos="100000">
              <a:schemeClr val="accent4">
                <a:hueOff val="6733219"/>
                <a:satOff val="-16946"/>
                <a:lumOff val="7206"/>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1">
            <a:lnSpc>
              <a:spcPct val="90000"/>
            </a:lnSpc>
            <a:spcBef>
              <a:spcPct val="0"/>
            </a:spcBef>
            <a:spcAft>
              <a:spcPct val="35000"/>
            </a:spcAft>
          </a:pPr>
          <a:r>
            <a:rPr lang="fa-IR" sz="2300" kern="1200" dirty="0">
              <a:solidFill>
                <a:schemeClr val="tx1"/>
              </a:solidFill>
            </a:rPr>
            <a:t>۴. پروب انکوباتور و یا </a:t>
          </a:r>
          <a:r>
            <a:rPr lang="fa-IR" sz="2300" kern="1200" dirty="0" err="1">
              <a:solidFill>
                <a:schemeClr val="tx1"/>
              </a:solidFill>
            </a:rPr>
            <a:t>وارمر</a:t>
          </a:r>
          <a:r>
            <a:rPr lang="fa-IR" sz="2300" kern="1200" dirty="0">
              <a:solidFill>
                <a:schemeClr val="tx1"/>
              </a:solidFill>
            </a:rPr>
            <a:t> در مد </a:t>
          </a:r>
          <a:r>
            <a:rPr lang="en-US" sz="2300" kern="1200" dirty="0">
              <a:solidFill>
                <a:schemeClr val="tx1"/>
              </a:solidFill>
            </a:rPr>
            <a:t>servo</a:t>
          </a:r>
          <a:r>
            <a:rPr lang="fa-IR" sz="2300" kern="1200" dirty="0">
              <a:solidFill>
                <a:schemeClr val="tx1"/>
              </a:solidFill>
            </a:rPr>
            <a:t>، در صورتی که در معرض نور مستقیم خورشید، نور </a:t>
          </a:r>
          <a:r>
            <a:rPr lang="fa-IR" sz="2300" kern="1200" dirty="0" err="1">
              <a:solidFill>
                <a:schemeClr val="tx1"/>
              </a:solidFill>
            </a:rPr>
            <a:t>فتوتراپی</a:t>
          </a:r>
          <a:r>
            <a:rPr lang="fa-IR" sz="2300" kern="1200" dirty="0">
              <a:solidFill>
                <a:schemeClr val="tx1"/>
              </a:solidFill>
            </a:rPr>
            <a:t> و یا </a:t>
          </a:r>
          <a:r>
            <a:rPr lang="fa-IR" sz="2300" kern="1200" dirty="0" err="1">
              <a:solidFill>
                <a:schemeClr val="tx1"/>
              </a:solidFill>
            </a:rPr>
            <a:t>لامپ‌های</a:t>
          </a:r>
          <a:r>
            <a:rPr lang="fa-IR" sz="2300" kern="1200" dirty="0">
              <a:solidFill>
                <a:schemeClr val="tx1"/>
              </a:solidFill>
            </a:rPr>
            <a:t> </a:t>
          </a:r>
          <a:r>
            <a:rPr lang="fa-IR" sz="2300" kern="1200" dirty="0" err="1">
              <a:solidFill>
                <a:schemeClr val="tx1"/>
              </a:solidFill>
            </a:rPr>
            <a:t>گرمایشی</a:t>
          </a:r>
          <a:r>
            <a:rPr lang="fa-IR" sz="2300" kern="1200" dirty="0">
              <a:solidFill>
                <a:schemeClr val="tx1"/>
              </a:solidFill>
            </a:rPr>
            <a:t> باشد، می‌تواند خطر </a:t>
          </a:r>
          <a:r>
            <a:rPr lang="fa-IR" sz="2300" kern="1200" dirty="0" err="1">
              <a:solidFill>
                <a:schemeClr val="tx1"/>
              </a:solidFill>
            </a:rPr>
            <a:t>هایپرترمی</a:t>
          </a:r>
          <a:r>
            <a:rPr lang="fa-IR" sz="2300" kern="1200" dirty="0">
              <a:solidFill>
                <a:schemeClr val="tx1"/>
              </a:solidFill>
            </a:rPr>
            <a:t> را افزایش دهد.</a:t>
          </a:r>
          <a:endParaRPr lang="en-US" sz="2300" kern="1200" dirty="0">
            <a:solidFill>
              <a:schemeClr val="tx1"/>
            </a:solidFill>
          </a:endParaRPr>
        </a:p>
      </dsp:txBody>
      <dsp:txXfrm>
        <a:off x="5298578" y="2663978"/>
        <a:ext cx="4581922" cy="1926756"/>
      </dsp:txXfrm>
    </dsp:sp>
    <dsp:sp modelId="{31F8A221-15D1-4ADD-8E75-70903D7DC669}">
      <dsp:nvSpPr>
        <dsp:cNvPr id="0" name=""/>
        <dsp:cNvSpPr/>
      </dsp:nvSpPr>
      <dsp:spPr>
        <a:xfrm>
          <a:off x="395530" y="2663978"/>
          <a:ext cx="4581922" cy="1926756"/>
        </a:xfrm>
        <a:prstGeom prst="rect">
          <a:avLst/>
        </a:prstGeom>
        <a:gradFill rotWithShape="0">
          <a:gsLst>
            <a:gs pos="0">
              <a:schemeClr val="accent4">
                <a:hueOff val="8977625"/>
                <a:satOff val="-22594"/>
                <a:lumOff val="9608"/>
                <a:alphaOff val="0"/>
                <a:tint val="94000"/>
                <a:satMod val="103000"/>
                <a:lumMod val="102000"/>
              </a:schemeClr>
            </a:gs>
            <a:gs pos="50000">
              <a:schemeClr val="accent4">
                <a:hueOff val="8977625"/>
                <a:satOff val="-22594"/>
                <a:lumOff val="9608"/>
                <a:alphaOff val="0"/>
                <a:shade val="100000"/>
                <a:satMod val="110000"/>
                <a:lumMod val="100000"/>
              </a:schemeClr>
            </a:gs>
            <a:gs pos="100000">
              <a:schemeClr val="accent4">
                <a:hueOff val="8977625"/>
                <a:satOff val="-22594"/>
                <a:lumOff val="9608"/>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1">
            <a:lnSpc>
              <a:spcPct val="90000"/>
            </a:lnSpc>
            <a:spcBef>
              <a:spcPct val="0"/>
            </a:spcBef>
            <a:spcAft>
              <a:spcPct val="35000"/>
            </a:spcAft>
          </a:pPr>
          <a:r>
            <a:rPr lang="fa-IR" sz="2300" kern="1200">
              <a:solidFill>
                <a:schemeClr val="tx1"/>
              </a:solidFill>
            </a:rPr>
            <a:t>۵. پروب جدا شده از سطح پوست می‌تواند منجر به هایپرترمی گردد. انکوباتورها و وارمرهای کنونی مجهز به سیستم‌های هشدار دهنده ‌ی جدا شدن پروب از سطح پوست هستند.</a:t>
          </a:r>
          <a:endParaRPr lang="en-US" sz="2300" kern="1200" dirty="0">
            <a:solidFill>
              <a:schemeClr val="tx1"/>
            </a:solidFill>
          </a:endParaRPr>
        </a:p>
      </dsp:txBody>
      <dsp:txXfrm>
        <a:off x="395530" y="2663978"/>
        <a:ext cx="4581922" cy="1926756"/>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86BFBE3-0F94-4763-ACB9-E6BA43489233}">
      <dsp:nvSpPr>
        <dsp:cNvPr id="0" name=""/>
        <dsp:cNvSpPr/>
      </dsp:nvSpPr>
      <dsp:spPr>
        <a:xfrm>
          <a:off x="6998096" y="365224"/>
          <a:ext cx="3180953" cy="1908571"/>
        </a:xfrm>
        <a:prstGeom prst="rect">
          <a:avLst/>
        </a:prstGeom>
        <a:gradFill rotWithShape="0">
          <a:gsLst>
            <a:gs pos="0">
              <a:schemeClr val="accent4">
                <a:hueOff val="0"/>
                <a:satOff val="0"/>
                <a:lumOff val="0"/>
                <a:alphaOff val="0"/>
                <a:tint val="94000"/>
                <a:satMod val="103000"/>
                <a:lumMod val="102000"/>
              </a:schemeClr>
            </a:gs>
            <a:gs pos="50000">
              <a:schemeClr val="accent4">
                <a:hueOff val="0"/>
                <a:satOff val="0"/>
                <a:lumOff val="0"/>
                <a:alphaOff val="0"/>
                <a:shade val="100000"/>
                <a:satMod val="110000"/>
                <a:lumMod val="100000"/>
              </a:schemeClr>
            </a:gs>
            <a:gs pos="100000">
              <a:schemeClr val="accent4">
                <a:hueOff val="0"/>
                <a:satOff val="0"/>
                <a:lumOff val="0"/>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1">
            <a:lnSpc>
              <a:spcPct val="90000"/>
            </a:lnSpc>
            <a:spcBef>
              <a:spcPct val="0"/>
            </a:spcBef>
            <a:spcAft>
              <a:spcPct val="35000"/>
            </a:spcAft>
          </a:pPr>
          <a:r>
            <a:rPr lang="fa-IR" sz="2500" kern="1200"/>
            <a:t>۱. نارسی</a:t>
          </a:r>
        </a:p>
      </dsp:txBody>
      <dsp:txXfrm>
        <a:off x="6998096" y="365224"/>
        <a:ext cx="3180953" cy="1908571"/>
      </dsp:txXfrm>
    </dsp:sp>
    <dsp:sp modelId="{04FFB6CE-5F36-4B02-88AF-6E0A78FB687C}">
      <dsp:nvSpPr>
        <dsp:cNvPr id="0" name=""/>
        <dsp:cNvSpPr/>
      </dsp:nvSpPr>
      <dsp:spPr>
        <a:xfrm>
          <a:off x="3499048" y="365224"/>
          <a:ext cx="3180953" cy="1908571"/>
        </a:xfrm>
        <a:prstGeom prst="rect">
          <a:avLst/>
        </a:prstGeom>
        <a:gradFill rotWithShape="0">
          <a:gsLst>
            <a:gs pos="0">
              <a:schemeClr val="accent4">
                <a:hueOff val="1795525"/>
                <a:satOff val="-4519"/>
                <a:lumOff val="1922"/>
                <a:alphaOff val="0"/>
                <a:tint val="94000"/>
                <a:satMod val="103000"/>
                <a:lumMod val="102000"/>
              </a:schemeClr>
            </a:gs>
            <a:gs pos="50000">
              <a:schemeClr val="accent4">
                <a:hueOff val="1795525"/>
                <a:satOff val="-4519"/>
                <a:lumOff val="1922"/>
                <a:alphaOff val="0"/>
                <a:shade val="100000"/>
                <a:satMod val="110000"/>
                <a:lumMod val="100000"/>
              </a:schemeClr>
            </a:gs>
            <a:gs pos="100000">
              <a:schemeClr val="accent4">
                <a:hueOff val="1795525"/>
                <a:satOff val="-4519"/>
                <a:lumOff val="1922"/>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1">
            <a:lnSpc>
              <a:spcPct val="90000"/>
            </a:lnSpc>
            <a:spcBef>
              <a:spcPct val="0"/>
            </a:spcBef>
            <a:spcAft>
              <a:spcPct val="35000"/>
            </a:spcAft>
          </a:pPr>
          <a:r>
            <a:rPr lang="fa-IR" sz="2500" kern="1200">
              <a:solidFill>
                <a:schemeClr val="tx1"/>
              </a:solidFill>
            </a:rPr>
            <a:t>۲. نوزاد کوچک برای سن بارداری (</a:t>
          </a:r>
          <a:r>
            <a:rPr lang="en-US" sz="2500" kern="1200">
              <a:solidFill>
                <a:schemeClr val="tx1"/>
              </a:solidFill>
            </a:rPr>
            <a:t>SGA</a:t>
          </a:r>
          <a:r>
            <a:rPr lang="fa-IR" sz="2500" kern="1200">
              <a:solidFill>
                <a:schemeClr val="tx1"/>
              </a:solidFill>
            </a:rPr>
            <a:t>)</a:t>
          </a:r>
          <a:endParaRPr lang="en-US" sz="2500" kern="1200" dirty="0">
            <a:solidFill>
              <a:schemeClr val="tx1"/>
            </a:solidFill>
          </a:endParaRPr>
        </a:p>
      </dsp:txBody>
      <dsp:txXfrm>
        <a:off x="3499048" y="365224"/>
        <a:ext cx="3180953" cy="1908571"/>
      </dsp:txXfrm>
    </dsp:sp>
    <dsp:sp modelId="{73C69DBF-9D81-41CC-8E91-8FD86C90F0E6}">
      <dsp:nvSpPr>
        <dsp:cNvPr id="0" name=""/>
        <dsp:cNvSpPr/>
      </dsp:nvSpPr>
      <dsp:spPr>
        <a:xfrm>
          <a:off x="0" y="365224"/>
          <a:ext cx="3180953" cy="1908571"/>
        </a:xfrm>
        <a:prstGeom prst="rect">
          <a:avLst/>
        </a:prstGeom>
        <a:gradFill rotWithShape="0">
          <a:gsLst>
            <a:gs pos="0">
              <a:schemeClr val="accent4">
                <a:hueOff val="3591050"/>
                <a:satOff val="-9038"/>
                <a:lumOff val="3843"/>
                <a:alphaOff val="0"/>
                <a:tint val="94000"/>
                <a:satMod val="103000"/>
                <a:lumMod val="102000"/>
              </a:schemeClr>
            </a:gs>
            <a:gs pos="50000">
              <a:schemeClr val="accent4">
                <a:hueOff val="3591050"/>
                <a:satOff val="-9038"/>
                <a:lumOff val="3843"/>
                <a:alphaOff val="0"/>
                <a:shade val="100000"/>
                <a:satMod val="110000"/>
                <a:lumMod val="100000"/>
              </a:schemeClr>
            </a:gs>
            <a:gs pos="100000">
              <a:schemeClr val="accent4">
                <a:hueOff val="3591050"/>
                <a:satOff val="-9038"/>
                <a:lumOff val="3843"/>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1">
            <a:lnSpc>
              <a:spcPct val="90000"/>
            </a:lnSpc>
            <a:spcBef>
              <a:spcPct val="0"/>
            </a:spcBef>
            <a:spcAft>
              <a:spcPct val="35000"/>
            </a:spcAft>
          </a:pPr>
          <a:r>
            <a:rPr lang="fa-IR" sz="2500" kern="1200">
              <a:solidFill>
                <a:schemeClr val="tx1"/>
              </a:solidFill>
            </a:rPr>
            <a:t>۳. ناهنجاری‌های سیستم مرکزی، اندوکرینی و قلبی -تنفسی</a:t>
          </a:r>
          <a:endParaRPr lang="en-US" sz="2500" kern="1200" dirty="0">
            <a:solidFill>
              <a:schemeClr val="tx1"/>
            </a:solidFill>
          </a:endParaRPr>
        </a:p>
      </dsp:txBody>
      <dsp:txXfrm>
        <a:off x="0" y="365224"/>
        <a:ext cx="3180953" cy="1908571"/>
      </dsp:txXfrm>
    </dsp:sp>
    <dsp:sp modelId="{78515CF5-C0B9-444E-8DEF-031C9AD33857}">
      <dsp:nvSpPr>
        <dsp:cNvPr id="0" name=""/>
        <dsp:cNvSpPr/>
      </dsp:nvSpPr>
      <dsp:spPr>
        <a:xfrm>
          <a:off x="6956521" y="2591891"/>
          <a:ext cx="3180953" cy="1908571"/>
        </a:xfrm>
        <a:prstGeom prst="rect">
          <a:avLst/>
        </a:prstGeom>
        <a:gradFill rotWithShape="0">
          <a:gsLst>
            <a:gs pos="0">
              <a:schemeClr val="accent4">
                <a:hueOff val="5386576"/>
                <a:satOff val="-13556"/>
                <a:lumOff val="5765"/>
                <a:alphaOff val="0"/>
                <a:tint val="94000"/>
                <a:satMod val="103000"/>
                <a:lumMod val="102000"/>
              </a:schemeClr>
            </a:gs>
            <a:gs pos="50000">
              <a:schemeClr val="accent4">
                <a:hueOff val="5386576"/>
                <a:satOff val="-13556"/>
                <a:lumOff val="5765"/>
                <a:alphaOff val="0"/>
                <a:shade val="100000"/>
                <a:satMod val="110000"/>
                <a:lumMod val="100000"/>
              </a:schemeClr>
            </a:gs>
            <a:gs pos="100000">
              <a:schemeClr val="accent4">
                <a:hueOff val="5386576"/>
                <a:satOff val="-13556"/>
                <a:lumOff val="5765"/>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1">
            <a:lnSpc>
              <a:spcPct val="90000"/>
            </a:lnSpc>
            <a:spcBef>
              <a:spcPct val="0"/>
            </a:spcBef>
            <a:spcAft>
              <a:spcPct val="35000"/>
            </a:spcAft>
          </a:pPr>
          <a:r>
            <a:rPr lang="fa-IR" sz="2500" kern="1200">
              <a:solidFill>
                <a:schemeClr val="tx1"/>
              </a:solidFill>
            </a:rPr>
            <a:t>۴. هایپو گلایسمی، عدم تعادل الکترولیتی، عفونت و مشکلات تغذیه‌ای</a:t>
          </a:r>
          <a:endParaRPr lang="en-US" sz="2500" kern="1200" dirty="0">
            <a:solidFill>
              <a:schemeClr val="tx1"/>
            </a:solidFill>
          </a:endParaRPr>
        </a:p>
      </dsp:txBody>
      <dsp:txXfrm>
        <a:off x="6956521" y="2591891"/>
        <a:ext cx="3180953" cy="1908571"/>
      </dsp:txXfrm>
    </dsp:sp>
    <dsp:sp modelId="{69BB97A0-038A-4D71-B107-F95B2428F6BF}">
      <dsp:nvSpPr>
        <dsp:cNvPr id="0" name=""/>
        <dsp:cNvSpPr/>
      </dsp:nvSpPr>
      <dsp:spPr>
        <a:xfrm>
          <a:off x="3457473" y="2591891"/>
          <a:ext cx="3180953" cy="1908571"/>
        </a:xfrm>
        <a:prstGeom prst="rect">
          <a:avLst/>
        </a:prstGeom>
        <a:gradFill rotWithShape="0">
          <a:gsLst>
            <a:gs pos="0">
              <a:schemeClr val="accent4">
                <a:hueOff val="7182101"/>
                <a:satOff val="-18075"/>
                <a:lumOff val="7686"/>
                <a:alphaOff val="0"/>
                <a:tint val="94000"/>
                <a:satMod val="103000"/>
                <a:lumMod val="102000"/>
              </a:schemeClr>
            </a:gs>
            <a:gs pos="50000">
              <a:schemeClr val="accent4">
                <a:hueOff val="7182101"/>
                <a:satOff val="-18075"/>
                <a:lumOff val="7686"/>
                <a:alphaOff val="0"/>
                <a:shade val="100000"/>
                <a:satMod val="110000"/>
                <a:lumMod val="100000"/>
              </a:schemeClr>
            </a:gs>
            <a:gs pos="100000">
              <a:schemeClr val="accent4">
                <a:hueOff val="7182101"/>
                <a:satOff val="-18075"/>
                <a:lumOff val="7686"/>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1">
            <a:lnSpc>
              <a:spcPct val="90000"/>
            </a:lnSpc>
            <a:spcBef>
              <a:spcPct val="0"/>
            </a:spcBef>
            <a:spcAft>
              <a:spcPct val="35000"/>
            </a:spcAft>
          </a:pPr>
          <a:r>
            <a:rPr lang="fa-IR" sz="2500" kern="1200" dirty="0">
              <a:solidFill>
                <a:schemeClr val="tx1"/>
              </a:solidFill>
            </a:rPr>
            <a:t>۵. نقایص باز پوست (نقایص دیواره شکم یا نقایص لوله عصبی).</a:t>
          </a:r>
          <a:endParaRPr lang="en-US" sz="2500" kern="1200" dirty="0">
            <a:solidFill>
              <a:schemeClr val="tx1"/>
            </a:solidFill>
          </a:endParaRPr>
        </a:p>
      </dsp:txBody>
      <dsp:txXfrm>
        <a:off x="3457473" y="2591891"/>
        <a:ext cx="3180953" cy="1908571"/>
      </dsp:txXfrm>
    </dsp:sp>
    <dsp:sp modelId="{8467F43F-5CC2-40DA-8AE7-98296DA2EDCA}">
      <dsp:nvSpPr>
        <dsp:cNvPr id="0" name=""/>
        <dsp:cNvSpPr/>
      </dsp:nvSpPr>
      <dsp:spPr>
        <a:xfrm>
          <a:off x="0" y="2591891"/>
          <a:ext cx="3180953" cy="1908571"/>
        </a:xfrm>
        <a:prstGeom prst="rect">
          <a:avLst/>
        </a:prstGeom>
        <a:gradFill rotWithShape="0">
          <a:gsLst>
            <a:gs pos="0">
              <a:schemeClr val="accent4">
                <a:hueOff val="8977625"/>
                <a:satOff val="-22594"/>
                <a:lumOff val="9608"/>
                <a:alphaOff val="0"/>
                <a:tint val="94000"/>
                <a:satMod val="103000"/>
                <a:lumMod val="102000"/>
              </a:schemeClr>
            </a:gs>
            <a:gs pos="50000">
              <a:schemeClr val="accent4">
                <a:hueOff val="8977625"/>
                <a:satOff val="-22594"/>
                <a:lumOff val="9608"/>
                <a:alphaOff val="0"/>
                <a:shade val="100000"/>
                <a:satMod val="110000"/>
                <a:lumMod val="100000"/>
              </a:schemeClr>
            </a:gs>
            <a:gs pos="100000">
              <a:schemeClr val="accent4">
                <a:hueOff val="8977625"/>
                <a:satOff val="-22594"/>
                <a:lumOff val="9608"/>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1">
            <a:lnSpc>
              <a:spcPct val="90000"/>
            </a:lnSpc>
            <a:spcBef>
              <a:spcPct val="0"/>
            </a:spcBef>
            <a:spcAft>
              <a:spcPct val="35000"/>
            </a:spcAft>
          </a:pPr>
          <a:r>
            <a:rPr lang="fa-IR" sz="2500" kern="1200">
              <a:solidFill>
                <a:schemeClr val="tx1"/>
              </a:solidFill>
            </a:rPr>
            <a:t>۶. مواجه با عوامل بلوک کننده عصبی- عضلانی، داروهای ضد درد و یا داروهای بیهوشی</a:t>
          </a:r>
          <a:endParaRPr lang="en-US" sz="2500" kern="1200" dirty="0">
            <a:solidFill>
              <a:schemeClr val="tx1"/>
            </a:solidFill>
          </a:endParaRPr>
        </a:p>
      </dsp:txBody>
      <dsp:txXfrm>
        <a:off x="0" y="2591891"/>
        <a:ext cx="3180953" cy="1908571"/>
      </dsp:txXfrm>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CAB34DC-F969-442A-86EA-5F6FB1A60E4F}">
      <dsp:nvSpPr>
        <dsp:cNvPr id="0" name=""/>
        <dsp:cNvSpPr/>
      </dsp:nvSpPr>
      <dsp:spPr>
        <a:xfrm>
          <a:off x="429432" y="2826"/>
          <a:ext cx="2187276" cy="1142160"/>
        </a:xfrm>
        <a:prstGeom prst="rect">
          <a:avLst/>
        </a:prstGeom>
        <a:gradFill rotWithShape="0">
          <a:gsLst>
            <a:gs pos="0">
              <a:schemeClr val="accent4">
                <a:hueOff val="0"/>
                <a:satOff val="0"/>
                <a:lumOff val="0"/>
                <a:alphaOff val="0"/>
                <a:tint val="94000"/>
                <a:satMod val="103000"/>
                <a:lumMod val="102000"/>
              </a:schemeClr>
            </a:gs>
            <a:gs pos="50000">
              <a:schemeClr val="accent4">
                <a:hueOff val="0"/>
                <a:satOff val="0"/>
                <a:lumOff val="0"/>
                <a:alphaOff val="0"/>
                <a:shade val="100000"/>
                <a:satMod val="110000"/>
                <a:lumMod val="100000"/>
              </a:schemeClr>
            </a:gs>
            <a:gs pos="100000">
              <a:schemeClr val="accent4">
                <a:hueOff val="0"/>
                <a:satOff val="0"/>
                <a:lumOff val="0"/>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a:solidFill>
                <a:schemeClr val="tx1"/>
              </a:solidFill>
            </a:rPr>
            <a:t>عدم تحمل تغذیه (دیستانسیون شکمی یا استفراغ)</a:t>
          </a:r>
        </a:p>
      </dsp:txBody>
      <dsp:txXfrm>
        <a:off x="429432" y="2826"/>
        <a:ext cx="2187276" cy="1142160"/>
      </dsp:txXfrm>
    </dsp:sp>
    <dsp:sp modelId="{B88C58CB-76BC-45DC-BA24-F0189B27A073}">
      <dsp:nvSpPr>
        <dsp:cNvPr id="0" name=""/>
        <dsp:cNvSpPr/>
      </dsp:nvSpPr>
      <dsp:spPr>
        <a:xfrm>
          <a:off x="2807068" y="2826"/>
          <a:ext cx="2187276" cy="1142160"/>
        </a:xfrm>
        <a:prstGeom prst="rect">
          <a:avLst/>
        </a:prstGeom>
        <a:gradFill rotWithShape="0">
          <a:gsLst>
            <a:gs pos="0">
              <a:schemeClr val="accent4">
                <a:hueOff val="690587"/>
                <a:satOff val="-1738"/>
                <a:lumOff val="739"/>
                <a:alphaOff val="0"/>
                <a:tint val="94000"/>
                <a:satMod val="103000"/>
                <a:lumMod val="102000"/>
              </a:schemeClr>
            </a:gs>
            <a:gs pos="50000">
              <a:schemeClr val="accent4">
                <a:hueOff val="690587"/>
                <a:satOff val="-1738"/>
                <a:lumOff val="739"/>
                <a:alphaOff val="0"/>
                <a:shade val="100000"/>
                <a:satMod val="110000"/>
                <a:lumMod val="100000"/>
              </a:schemeClr>
            </a:gs>
            <a:gs pos="100000">
              <a:schemeClr val="accent4">
                <a:hueOff val="690587"/>
                <a:satOff val="-1738"/>
                <a:lumOff val="739"/>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a:solidFill>
                <a:schemeClr val="tx1"/>
              </a:solidFill>
            </a:rPr>
            <a:t>افزایش میزان متابولیسم</a:t>
          </a:r>
          <a:endParaRPr lang="en-US" sz="2000" b="1" kern="1200" dirty="0">
            <a:solidFill>
              <a:schemeClr val="tx1"/>
            </a:solidFill>
          </a:endParaRPr>
        </a:p>
      </dsp:txBody>
      <dsp:txXfrm>
        <a:off x="2807068" y="2826"/>
        <a:ext cx="2187276" cy="1142160"/>
      </dsp:txXfrm>
    </dsp:sp>
    <dsp:sp modelId="{6A8A062E-4B34-4816-81AA-FDA13829E8CE}">
      <dsp:nvSpPr>
        <dsp:cNvPr id="0" name=""/>
        <dsp:cNvSpPr/>
      </dsp:nvSpPr>
      <dsp:spPr>
        <a:xfrm>
          <a:off x="5184705" y="2826"/>
          <a:ext cx="2187276" cy="1142160"/>
        </a:xfrm>
        <a:prstGeom prst="rect">
          <a:avLst/>
        </a:prstGeom>
        <a:gradFill rotWithShape="0">
          <a:gsLst>
            <a:gs pos="0">
              <a:schemeClr val="accent4">
                <a:hueOff val="1381173"/>
                <a:satOff val="-3476"/>
                <a:lumOff val="1478"/>
                <a:alphaOff val="0"/>
                <a:tint val="94000"/>
                <a:satMod val="103000"/>
                <a:lumMod val="102000"/>
              </a:schemeClr>
            </a:gs>
            <a:gs pos="50000">
              <a:schemeClr val="accent4">
                <a:hueOff val="1381173"/>
                <a:satOff val="-3476"/>
                <a:lumOff val="1478"/>
                <a:alphaOff val="0"/>
                <a:shade val="100000"/>
                <a:satMod val="110000"/>
                <a:lumMod val="100000"/>
              </a:schemeClr>
            </a:gs>
            <a:gs pos="100000">
              <a:schemeClr val="accent4">
                <a:hueOff val="1381173"/>
                <a:satOff val="-3476"/>
                <a:lumOff val="1478"/>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a:solidFill>
                <a:schemeClr val="tx1"/>
              </a:solidFill>
            </a:rPr>
            <a:t>تحریک پذیری یا خواب آلودگی</a:t>
          </a:r>
          <a:endParaRPr lang="en-US" sz="2000" b="1" kern="1200" dirty="0">
            <a:solidFill>
              <a:schemeClr val="tx1"/>
            </a:solidFill>
          </a:endParaRPr>
        </a:p>
      </dsp:txBody>
      <dsp:txXfrm>
        <a:off x="5184705" y="2826"/>
        <a:ext cx="2187276" cy="1142160"/>
      </dsp:txXfrm>
    </dsp:sp>
    <dsp:sp modelId="{AFA9A36C-4A43-4DAE-9BCB-DD277C81C2AB}">
      <dsp:nvSpPr>
        <dsp:cNvPr id="0" name=""/>
        <dsp:cNvSpPr/>
      </dsp:nvSpPr>
      <dsp:spPr>
        <a:xfrm>
          <a:off x="7562341" y="2826"/>
          <a:ext cx="2187276" cy="1142160"/>
        </a:xfrm>
        <a:prstGeom prst="rect">
          <a:avLst/>
        </a:prstGeom>
        <a:gradFill rotWithShape="0">
          <a:gsLst>
            <a:gs pos="0">
              <a:schemeClr val="accent4">
                <a:hueOff val="2071760"/>
                <a:satOff val="-5214"/>
                <a:lumOff val="2217"/>
                <a:alphaOff val="0"/>
                <a:tint val="94000"/>
                <a:satMod val="103000"/>
                <a:lumMod val="102000"/>
              </a:schemeClr>
            </a:gs>
            <a:gs pos="50000">
              <a:schemeClr val="accent4">
                <a:hueOff val="2071760"/>
                <a:satOff val="-5214"/>
                <a:lumOff val="2217"/>
                <a:alphaOff val="0"/>
                <a:shade val="100000"/>
                <a:satMod val="110000"/>
                <a:lumMod val="100000"/>
              </a:schemeClr>
            </a:gs>
            <a:gs pos="100000">
              <a:schemeClr val="accent4">
                <a:hueOff val="2071760"/>
                <a:satOff val="-5214"/>
                <a:lumOff val="2217"/>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a:solidFill>
                <a:schemeClr val="tx1"/>
              </a:solidFill>
            </a:rPr>
            <a:t>اسیدوز متابولیک</a:t>
          </a:r>
          <a:endParaRPr lang="en-US" sz="2000" b="1" kern="1200" dirty="0">
            <a:solidFill>
              <a:schemeClr val="tx1"/>
            </a:solidFill>
          </a:endParaRPr>
        </a:p>
      </dsp:txBody>
      <dsp:txXfrm>
        <a:off x="7562341" y="2826"/>
        <a:ext cx="2187276" cy="1142160"/>
      </dsp:txXfrm>
    </dsp:sp>
    <dsp:sp modelId="{7F3A5C0B-4EFB-47DD-B83E-0C5674B8AA59}">
      <dsp:nvSpPr>
        <dsp:cNvPr id="0" name=""/>
        <dsp:cNvSpPr/>
      </dsp:nvSpPr>
      <dsp:spPr>
        <a:xfrm>
          <a:off x="429432" y="1335347"/>
          <a:ext cx="2187276" cy="1142160"/>
        </a:xfrm>
        <a:prstGeom prst="rect">
          <a:avLst/>
        </a:prstGeom>
        <a:gradFill rotWithShape="0">
          <a:gsLst>
            <a:gs pos="0">
              <a:schemeClr val="accent4">
                <a:hueOff val="2762346"/>
                <a:satOff val="-6952"/>
                <a:lumOff val="2956"/>
                <a:alphaOff val="0"/>
                <a:tint val="94000"/>
                <a:satMod val="103000"/>
                <a:lumMod val="102000"/>
              </a:schemeClr>
            </a:gs>
            <a:gs pos="50000">
              <a:schemeClr val="accent4">
                <a:hueOff val="2762346"/>
                <a:satOff val="-6952"/>
                <a:lumOff val="2956"/>
                <a:alphaOff val="0"/>
                <a:shade val="100000"/>
                <a:satMod val="110000"/>
                <a:lumMod val="100000"/>
              </a:schemeClr>
            </a:gs>
            <a:gs pos="100000">
              <a:schemeClr val="accent4">
                <a:hueOff val="2762346"/>
                <a:satOff val="-6952"/>
                <a:lumOff val="2956"/>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a:solidFill>
                <a:schemeClr val="tx1"/>
              </a:solidFill>
            </a:rPr>
            <a:t>انقباض عروق محیطی (رنگ پریدگی)</a:t>
          </a:r>
          <a:endParaRPr lang="en-US" sz="2000" b="1" kern="1200" dirty="0">
            <a:solidFill>
              <a:schemeClr val="tx1"/>
            </a:solidFill>
          </a:endParaRPr>
        </a:p>
      </dsp:txBody>
      <dsp:txXfrm>
        <a:off x="429432" y="1335347"/>
        <a:ext cx="2187276" cy="1142160"/>
      </dsp:txXfrm>
    </dsp:sp>
    <dsp:sp modelId="{3F1A60F8-BCD1-4A8A-BEE9-CFCBAB7F3F42}">
      <dsp:nvSpPr>
        <dsp:cNvPr id="0" name=""/>
        <dsp:cNvSpPr/>
      </dsp:nvSpPr>
      <dsp:spPr>
        <a:xfrm>
          <a:off x="2807068" y="1335347"/>
          <a:ext cx="2187276" cy="1142160"/>
        </a:xfrm>
        <a:prstGeom prst="rect">
          <a:avLst/>
        </a:prstGeom>
        <a:gradFill rotWithShape="0">
          <a:gsLst>
            <a:gs pos="0">
              <a:schemeClr val="accent4">
                <a:hueOff val="3452933"/>
                <a:satOff val="-8690"/>
                <a:lumOff val="3695"/>
                <a:alphaOff val="0"/>
                <a:tint val="94000"/>
                <a:satMod val="103000"/>
                <a:lumMod val="102000"/>
              </a:schemeClr>
            </a:gs>
            <a:gs pos="50000">
              <a:schemeClr val="accent4">
                <a:hueOff val="3452933"/>
                <a:satOff val="-8690"/>
                <a:lumOff val="3695"/>
                <a:alphaOff val="0"/>
                <a:shade val="100000"/>
                <a:satMod val="110000"/>
                <a:lumMod val="100000"/>
              </a:schemeClr>
            </a:gs>
            <a:gs pos="100000">
              <a:schemeClr val="accent4">
                <a:hueOff val="3452933"/>
                <a:satOff val="-8690"/>
                <a:lumOff val="3695"/>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a:solidFill>
                <a:schemeClr val="tx1"/>
              </a:solidFill>
            </a:rPr>
            <a:t>عدم وزن گیری مناسب</a:t>
          </a:r>
          <a:endParaRPr lang="en-US" sz="2000" b="1" kern="1200" dirty="0">
            <a:solidFill>
              <a:schemeClr val="tx1"/>
            </a:solidFill>
          </a:endParaRPr>
        </a:p>
      </dsp:txBody>
      <dsp:txXfrm>
        <a:off x="2807068" y="1335347"/>
        <a:ext cx="2187276" cy="1142160"/>
      </dsp:txXfrm>
    </dsp:sp>
    <dsp:sp modelId="{D758C977-1574-482F-81BA-DB20779C3FEE}">
      <dsp:nvSpPr>
        <dsp:cNvPr id="0" name=""/>
        <dsp:cNvSpPr/>
      </dsp:nvSpPr>
      <dsp:spPr>
        <a:xfrm>
          <a:off x="5184705" y="1335347"/>
          <a:ext cx="2187276" cy="1142160"/>
        </a:xfrm>
        <a:prstGeom prst="rect">
          <a:avLst/>
        </a:prstGeom>
        <a:gradFill rotWithShape="0">
          <a:gsLst>
            <a:gs pos="0">
              <a:schemeClr val="accent4">
                <a:hueOff val="4143519"/>
                <a:satOff val="-10428"/>
                <a:lumOff val="4434"/>
                <a:alphaOff val="0"/>
                <a:tint val="94000"/>
                <a:satMod val="103000"/>
                <a:lumMod val="102000"/>
              </a:schemeClr>
            </a:gs>
            <a:gs pos="50000">
              <a:schemeClr val="accent4">
                <a:hueOff val="4143519"/>
                <a:satOff val="-10428"/>
                <a:lumOff val="4434"/>
                <a:alphaOff val="0"/>
                <a:shade val="100000"/>
                <a:satMod val="110000"/>
                <a:lumMod val="100000"/>
              </a:schemeClr>
            </a:gs>
            <a:gs pos="100000">
              <a:schemeClr val="accent4">
                <a:hueOff val="4143519"/>
                <a:satOff val="-10428"/>
                <a:lumOff val="4434"/>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a:solidFill>
                <a:schemeClr val="tx1"/>
              </a:solidFill>
            </a:rPr>
            <a:t>دیسترس تنفسی</a:t>
          </a:r>
          <a:endParaRPr lang="en-US" sz="2000" b="1" kern="1200" dirty="0">
            <a:solidFill>
              <a:schemeClr val="tx1"/>
            </a:solidFill>
          </a:endParaRPr>
        </a:p>
      </dsp:txBody>
      <dsp:txXfrm>
        <a:off x="5184705" y="1335347"/>
        <a:ext cx="2187276" cy="1142160"/>
      </dsp:txXfrm>
    </dsp:sp>
    <dsp:sp modelId="{18A0E4AC-CEF3-43F9-BF1A-F195B84335D2}">
      <dsp:nvSpPr>
        <dsp:cNvPr id="0" name=""/>
        <dsp:cNvSpPr/>
      </dsp:nvSpPr>
      <dsp:spPr>
        <a:xfrm>
          <a:off x="7562341" y="1335347"/>
          <a:ext cx="2187276" cy="1142160"/>
        </a:xfrm>
        <a:prstGeom prst="rect">
          <a:avLst/>
        </a:prstGeom>
        <a:gradFill rotWithShape="0">
          <a:gsLst>
            <a:gs pos="0">
              <a:schemeClr val="accent4">
                <a:hueOff val="4834106"/>
                <a:satOff val="-12166"/>
                <a:lumOff val="5174"/>
                <a:alphaOff val="0"/>
                <a:tint val="94000"/>
                <a:satMod val="103000"/>
                <a:lumMod val="102000"/>
              </a:schemeClr>
            </a:gs>
            <a:gs pos="50000">
              <a:schemeClr val="accent4">
                <a:hueOff val="4834106"/>
                <a:satOff val="-12166"/>
                <a:lumOff val="5174"/>
                <a:alphaOff val="0"/>
                <a:shade val="100000"/>
                <a:satMod val="110000"/>
                <a:lumMod val="100000"/>
              </a:schemeClr>
            </a:gs>
            <a:gs pos="100000">
              <a:schemeClr val="accent4">
                <a:hueOff val="4834106"/>
                <a:satOff val="-12166"/>
                <a:lumOff val="5174"/>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a:solidFill>
                <a:schemeClr val="tx1"/>
              </a:solidFill>
            </a:rPr>
            <a:t>گریه و مکیدن ضعیف</a:t>
          </a:r>
          <a:endParaRPr lang="en-US" sz="2000" b="1" kern="1200" dirty="0">
            <a:solidFill>
              <a:schemeClr val="tx1"/>
            </a:solidFill>
          </a:endParaRPr>
        </a:p>
      </dsp:txBody>
      <dsp:txXfrm>
        <a:off x="7562341" y="1335347"/>
        <a:ext cx="2187276" cy="1142160"/>
      </dsp:txXfrm>
    </dsp:sp>
    <dsp:sp modelId="{00B4F009-BAF8-47F2-AD38-9957AC0D240D}">
      <dsp:nvSpPr>
        <dsp:cNvPr id="0" name=""/>
        <dsp:cNvSpPr/>
      </dsp:nvSpPr>
      <dsp:spPr>
        <a:xfrm>
          <a:off x="429432" y="2667868"/>
          <a:ext cx="2187276" cy="1142160"/>
        </a:xfrm>
        <a:prstGeom prst="rect">
          <a:avLst/>
        </a:prstGeom>
        <a:gradFill rotWithShape="0">
          <a:gsLst>
            <a:gs pos="0">
              <a:schemeClr val="accent4">
                <a:hueOff val="5524693"/>
                <a:satOff val="-13904"/>
                <a:lumOff val="5913"/>
                <a:alphaOff val="0"/>
                <a:tint val="94000"/>
                <a:satMod val="103000"/>
                <a:lumMod val="102000"/>
              </a:schemeClr>
            </a:gs>
            <a:gs pos="50000">
              <a:schemeClr val="accent4">
                <a:hueOff val="5524693"/>
                <a:satOff val="-13904"/>
                <a:lumOff val="5913"/>
                <a:alphaOff val="0"/>
                <a:shade val="100000"/>
                <a:satMod val="110000"/>
                <a:lumMod val="100000"/>
              </a:schemeClr>
            </a:gs>
            <a:gs pos="100000">
              <a:schemeClr val="accent4">
                <a:hueOff val="5524693"/>
                <a:satOff val="-13904"/>
                <a:lumOff val="5913"/>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a:solidFill>
                <a:schemeClr val="tx1"/>
              </a:solidFill>
            </a:rPr>
            <a:t>آپنه</a:t>
          </a:r>
          <a:endParaRPr lang="en-US" sz="2000" b="1" kern="1200" dirty="0">
            <a:solidFill>
              <a:schemeClr val="tx1"/>
            </a:solidFill>
          </a:endParaRPr>
        </a:p>
      </dsp:txBody>
      <dsp:txXfrm>
        <a:off x="429432" y="2667868"/>
        <a:ext cx="2187276" cy="1142160"/>
      </dsp:txXfrm>
    </dsp:sp>
    <dsp:sp modelId="{0952AE10-332D-4222-812E-CF491DEBB3D6}">
      <dsp:nvSpPr>
        <dsp:cNvPr id="0" name=""/>
        <dsp:cNvSpPr/>
      </dsp:nvSpPr>
      <dsp:spPr>
        <a:xfrm>
          <a:off x="2807068" y="2667868"/>
          <a:ext cx="2187276" cy="1142160"/>
        </a:xfrm>
        <a:prstGeom prst="rect">
          <a:avLst/>
        </a:prstGeom>
        <a:gradFill rotWithShape="0">
          <a:gsLst>
            <a:gs pos="0">
              <a:schemeClr val="accent4">
                <a:hueOff val="6215279"/>
                <a:satOff val="-15642"/>
                <a:lumOff val="6652"/>
                <a:alphaOff val="0"/>
                <a:tint val="94000"/>
                <a:satMod val="103000"/>
                <a:lumMod val="102000"/>
              </a:schemeClr>
            </a:gs>
            <a:gs pos="50000">
              <a:schemeClr val="accent4">
                <a:hueOff val="6215279"/>
                <a:satOff val="-15642"/>
                <a:lumOff val="6652"/>
                <a:alphaOff val="0"/>
                <a:shade val="100000"/>
                <a:satMod val="110000"/>
                <a:lumMod val="100000"/>
              </a:schemeClr>
            </a:gs>
            <a:gs pos="100000">
              <a:schemeClr val="accent4">
                <a:hueOff val="6215279"/>
                <a:satOff val="-15642"/>
                <a:lumOff val="6652"/>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a:solidFill>
                <a:schemeClr val="tx1"/>
              </a:solidFill>
            </a:rPr>
            <a:t>برادی کاردی</a:t>
          </a:r>
          <a:endParaRPr lang="en-US" sz="2000" b="1" kern="1200" dirty="0">
            <a:solidFill>
              <a:schemeClr val="tx1"/>
            </a:solidFill>
          </a:endParaRPr>
        </a:p>
      </dsp:txBody>
      <dsp:txXfrm>
        <a:off x="2807068" y="2667868"/>
        <a:ext cx="2187276" cy="1142160"/>
      </dsp:txXfrm>
    </dsp:sp>
    <dsp:sp modelId="{2E957B14-1D63-467B-9C36-04894F42F181}">
      <dsp:nvSpPr>
        <dsp:cNvPr id="0" name=""/>
        <dsp:cNvSpPr/>
      </dsp:nvSpPr>
      <dsp:spPr>
        <a:xfrm>
          <a:off x="5184705" y="2667868"/>
          <a:ext cx="2187276" cy="1142160"/>
        </a:xfrm>
        <a:prstGeom prst="rect">
          <a:avLst/>
        </a:prstGeom>
        <a:gradFill rotWithShape="0">
          <a:gsLst>
            <a:gs pos="0">
              <a:schemeClr val="accent4">
                <a:hueOff val="6905866"/>
                <a:satOff val="-17380"/>
                <a:lumOff val="7391"/>
                <a:alphaOff val="0"/>
                <a:tint val="94000"/>
                <a:satMod val="103000"/>
                <a:lumMod val="102000"/>
              </a:schemeClr>
            </a:gs>
            <a:gs pos="50000">
              <a:schemeClr val="accent4">
                <a:hueOff val="6905866"/>
                <a:satOff val="-17380"/>
                <a:lumOff val="7391"/>
                <a:alphaOff val="0"/>
                <a:shade val="100000"/>
                <a:satMod val="110000"/>
                <a:lumMod val="100000"/>
              </a:schemeClr>
            </a:gs>
            <a:gs pos="100000">
              <a:schemeClr val="accent4">
                <a:hueOff val="6905866"/>
                <a:satOff val="-17380"/>
                <a:lumOff val="7391"/>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a:solidFill>
                <a:schemeClr val="tx1"/>
              </a:solidFill>
            </a:rPr>
            <a:t>سیانوز مرکزی = نقایص انعقادی (خونریزی ریه)</a:t>
          </a:r>
          <a:endParaRPr lang="en-US" sz="2000" b="1" kern="1200" dirty="0">
            <a:solidFill>
              <a:schemeClr val="tx1"/>
            </a:solidFill>
          </a:endParaRPr>
        </a:p>
      </dsp:txBody>
      <dsp:txXfrm>
        <a:off x="5184705" y="2667868"/>
        <a:ext cx="2187276" cy="1142160"/>
      </dsp:txXfrm>
    </dsp:sp>
    <dsp:sp modelId="{4F68DDC0-8D53-4588-9C20-D201E202D317}">
      <dsp:nvSpPr>
        <dsp:cNvPr id="0" name=""/>
        <dsp:cNvSpPr/>
      </dsp:nvSpPr>
      <dsp:spPr>
        <a:xfrm>
          <a:off x="7562341" y="2667868"/>
          <a:ext cx="2187276" cy="1142160"/>
        </a:xfrm>
        <a:prstGeom prst="rect">
          <a:avLst/>
        </a:prstGeom>
        <a:gradFill rotWithShape="0">
          <a:gsLst>
            <a:gs pos="0">
              <a:schemeClr val="accent4">
                <a:hueOff val="7596452"/>
                <a:satOff val="-19118"/>
                <a:lumOff val="8130"/>
                <a:alphaOff val="0"/>
                <a:tint val="94000"/>
                <a:satMod val="103000"/>
                <a:lumMod val="102000"/>
              </a:schemeClr>
            </a:gs>
            <a:gs pos="50000">
              <a:schemeClr val="accent4">
                <a:hueOff val="7596452"/>
                <a:satOff val="-19118"/>
                <a:lumOff val="8130"/>
                <a:alphaOff val="0"/>
                <a:shade val="100000"/>
                <a:satMod val="110000"/>
                <a:lumMod val="100000"/>
              </a:schemeClr>
            </a:gs>
            <a:gs pos="100000">
              <a:schemeClr val="accent4">
                <a:hueOff val="7596452"/>
                <a:satOff val="-19118"/>
                <a:lumOff val="8130"/>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a:solidFill>
                <a:schemeClr val="tx1"/>
              </a:solidFill>
            </a:rPr>
            <a:t>هایپوگلایسمی</a:t>
          </a:r>
          <a:endParaRPr lang="en-US" sz="2000" b="1" kern="1200" dirty="0">
            <a:solidFill>
              <a:schemeClr val="tx1"/>
            </a:solidFill>
          </a:endParaRPr>
        </a:p>
      </dsp:txBody>
      <dsp:txXfrm>
        <a:off x="7562341" y="2667868"/>
        <a:ext cx="2187276" cy="1142160"/>
      </dsp:txXfrm>
    </dsp:sp>
    <dsp:sp modelId="{0613B328-26CC-4904-B674-00A7CA9DA76D}">
      <dsp:nvSpPr>
        <dsp:cNvPr id="0" name=""/>
        <dsp:cNvSpPr/>
      </dsp:nvSpPr>
      <dsp:spPr>
        <a:xfrm>
          <a:off x="5190054" y="3972680"/>
          <a:ext cx="2187276" cy="1142160"/>
        </a:xfrm>
        <a:prstGeom prst="rect">
          <a:avLst/>
        </a:prstGeom>
        <a:gradFill rotWithShape="0">
          <a:gsLst>
            <a:gs pos="0">
              <a:schemeClr val="accent4">
                <a:hueOff val="8287039"/>
                <a:satOff val="-20856"/>
                <a:lumOff val="8869"/>
                <a:alphaOff val="0"/>
                <a:tint val="94000"/>
                <a:satMod val="103000"/>
                <a:lumMod val="102000"/>
              </a:schemeClr>
            </a:gs>
            <a:gs pos="50000">
              <a:schemeClr val="accent4">
                <a:hueOff val="8287039"/>
                <a:satOff val="-20856"/>
                <a:lumOff val="8869"/>
                <a:alphaOff val="0"/>
                <a:shade val="100000"/>
                <a:satMod val="110000"/>
                <a:lumMod val="100000"/>
              </a:schemeClr>
            </a:gs>
            <a:gs pos="100000">
              <a:schemeClr val="accent4">
                <a:hueOff val="8287039"/>
                <a:satOff val="-20856"/>
                <a:lumOff val="8869"/>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a:solidFill>
                <a:schemeClr val="tx1"/>
              </a:solidFill>
            </a:rPr>
            <a:t>هایپوتونی</a:t>
          </a:r>
          <a:endParaRPr lang="en-US" sz="2000" b="1" kern="1200" dirty="0">
            <a:solidFill>
              <a:schemeClr val="tx1"/>
            </a:solidFill>
          </a:endParaRPr>
        </a:p>
      </dsp:txBody>
      <dsp:txXfrm>
        <a:off x="5190054" y="3972680"/>
        <a:ext cx="2187276" cy="1142160"/>
      </dsp:txXfrm>
    </dsp:sp>
    <dsp:sp modelId="{FADD4671-3E18-4589-9F13-891EA4C939FA}">
      <dsp:nvSpPr>
        <dsp:cNvPr id="0" name=""/>
        <dsp:cNvSpPr/>
      </dsp:nvSpPr>
      <dsp:spPr>
        <a:xfrm>
          <a:off x="7567690" y="3972680"/>
          <a:ext cx="2187276" cy="1142160"/>
        </a:xfrm>
        <a:prstGeom prst="rect">
          <a:avLst/>
        </a:prstGeom>
        <a:gradFill rotWithShape="0">
          <a:gsLst>
            <a:gs pos="0">
              <a:schemeClr val="accent4">
                <a:hueOff val="8977625"/>
                <a:satOff val="-22594"/>
                <a:lumOff val="9608"/>
                <a:alphaOff val="0"/>
                <a:tint val="94000"/>
                <a:satMod val="103000"/>
                <a:lumMod val="102000"/>
              </a:schemeClr>
            </a:gs>
            <a:gs pos="50000">
              <a:schemeClr val="accent4">
                <a:hueOff val="8977625"/>
                <a:satOff val="-22594"/>
                <a:lumOff val="9608"/>
                <a:alphaOff val="0"/>
                <a:shade val="100000"/>
                <a:satMod val="110000"/>
                <a:lumMod val="100000"/>
              </a:schemeClr>
            </a:gs>
            <a:gs pos="100000">
              <a:schemeClr val="accent4">
                <a:hueOff val="8977625"/>
                <a:satOff val="-22594"/>
                <a:lumOff val="9608"/>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err="1">
              <a:solidFill>
                <a:schemeClr val="tx1"/>
              </a:solidFill>
            </a:rPr>
            <a:t>هایپوکسی</a:t>
          </a:r>
          <a:endParaRPr lang="en-US" sz="2000" b="1" kern="1200" dirty="0">
            <a:solidFill>
              <a:schemeClr val="tx1"/>
            </a:solidFill>
          </a:endParaRPr>
        </a:p>
      </dsp:txBody>
      <dsp:txXfrm>
        <a:off x="7567690" y="3972680"/>
        <a:ext cx="2187276" cy="114216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6D10F4C-ACCA-4926-A71F-87F45280492A}">
      <dsp:nvSpPr>
        <dsp:cNvPr id="0" name=""/>
        <dsp:cNvSpPr/>
      </dsp:nvSpPr>
      <dsp:spPr>
        <a:xfrm>
          <a:off x="0" y="0"/>
          <a:ext cx="6975301" cy="838369"/>
        </a:xfrm>
        <a:prstGeom prst="roundRect">
          <a:avLst>
            <a:gd name="adj" fmla="val 10000"/>
          </a:avLst>
        </a:prstGeom>
        <a:gradFill rotWithShape="0">
          <a:gsLst>
            <a:gs pos="0">
              <a:schemeClr val="accent4">
                <a:hueOff val="0"/>
                <a:satOff val="0"/>
                <a:lumOff val="0"/>
                <a:alphaOff val="0"/>
                <a:tint val="94000"/>
                <a:satMod val="103000"/>
                <a:lumMod val="102000"/>
              </a:schemeClr>
            </a:gs>
            <a:gs pos="50000">
              <a:schemeClr val="accent4">
                <a:hueOff val="0"/>
                <a:satOff val="0"/>
                <a:lumOff val="0"/>
                <a:alphaOff val="0"/>
                <a:shade val="100000"/>
                <a:satMod val="110000"/>
                <a:lumMod val="100000"/>
              </a:schemeClr>
            </a:gs>
            <a:gs pos="100000">
              <a:schemeClr val="accent4">
                <a:hueOff val="0"/>
                <a:satOff val="0"/>
                <a:lumOff val="0"/>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1">
            <a:lnSpc>
              <a:spcPct val="90000"/>
            </a:lnSpc>
            <a:spcBef>
              <a:spcPct val="0"/>
            </a:spcBef>
            <a:spcAft>
              <a:spcPct val="35000"/>
            </a:spcAft>
          </a:pPr>
          <a:r>
            <a:rPr lang="fa-IR" sz="3000" b="1" kern="1200"/>
            <a:t>۱. هدایت (</a:t>
          </a:r>
          <a:r>
            <a:rPr lang="en-US" sz="3000" b="1" kern="1200"/>
            <a:t>Conduction</a:t>
          </a:r>
          <a:r>
            <a:rPr lang="fa-IR" sz="3000" b="1" kern="1200"/>
            <a:t>)</a:t>
          </a:r>
        </a:p>
      </dsp:txBody>
      <dsp:txXfrm>
        <a:off x="0" y="0"/>
        <a:ext cx="6048903" cy="838369"/>
      </dsp:txXfrm>
    </dsp:sp>
    <dsp:sp modelId="{993AC395-E17A-4622-B1DA-DCF8C05F6BA1}">
      <dsp:nvSpPr>
        <dsp:cNvPr id="0" name=""/>
        <dsp:cNvSpPr/>
      </dsp:nvSpPr>
      <dsp:spPr>
        <a:xfrm>
          <a:off x="584181" y="990799"/>
          <a:ext cx="6975301" cy="838369"/>
        </a:xfrm>
        <a:prstGeom prst="roundRect">
          <a:avLst>
            <a:gd name="adj" fmla="val 10000"/>
          </a:avLst>
        </a:prstGeom>
        <a:gradFill rotWithShape="0">
          <a:gsLst>
            <a:gs pos="0">
              <a:schemeClr val="accent4">
                <a:hueOff val="2992542"/>
                <a:satOff val="-7531"/>
                <a:lumOff val="3203"/>
                <a:alphaOff val="0"/>
                <a:tint val="94000"/>
                <a:satMod val="103000"/>
                <a:lumMod val="102000"/>
              </a:schemeClr>
            </a:gs>
            <a:gs pos="50000">
              <a:schemeClr val="accent4">
                <a:hueOff val="2992542"/>
                <a:satOff val="-7531"/>
                <a:lumOff val="3203"/>
                <a:alphaOff val="0"/>
                <a:shade val="100000"/>
                <a:satMod val="110000"/>
                <a:lumMod val="100000"/>
              </a:schemeClr>
            </a:gs>
            <a:gs pos="100000">
              <a:schemeClr val="accent4">
                <a:hueOff val="2992542"/>
                <a:satOff val="-7531"/>
                <a:lumOff val="3203"/>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1">
            <a:lnSpc>
              <a:spcPct val="90000"/>
            </a:lnSpc>
            <a:spcBef>
              <a:spcPct val="0"/>
            </a:spcBef>
            <a:spcAft>
              <a:spcPct val="35000"/>
            </a:spcAft>
          </a:pPr>
          <a:r>
            <a:rPr lang="fa-IR" sz="3000" b="1" kern="1200">
              <a:solidFill>
                <a:schemeClr val="tx1"/>
              </a:solidFill>
            </a:rPr>
            <a:t>۲. همرفت (</a:t>
          </a:r>
          <a:r>
            <a:rPr lang="en-US" sz="3000" b="1" kern="1200">
              <a:solidFill>
                <a:schemeClr val="tx1"/>
              </a:solidFill>
            </a:rPr>
            <a:t>Convection</a:t>
          </a:r>
          <a:r>
            <a:rPr lang="fa-IR" sz="3000" b="1" kern="1200">
              <a:solidFill>
                <a:schemeClr val="tx1"/>
              </a:solidFill>
            </a:rPr>
            <a:t>)</a:t>
          </a:r>
          <a:endParaRPr lang="en-US" sz="3000" b="1" kern="1200" dirty="0">
            <a:solidFill>
              <a:schemeClr val="tx1"/>
            </a:solidFill>
          </a:endParaRPr>
        </a:p>
      </dsp:txBody>
      <dsp:txXfrm>
        <a:off x="584181" y="990799"/>
        <a:ext cx="5846180" cy="838369"/>
      </dsp:txXfrm>
    </dsp:sp>
    <dsp:sp modelId="{28A53B8F-055C-437E-ADF9-3D95F9CD7280}">
      <dsp:nvSpPr>
        <dsp:cNvPr id="0" name=""/>
        <dsp:cNvSpPr/>
      </dsp:nvSpPr>
      <dsp:spPr>
        <a:xfrm>
          <a:off x="1159643" y="1981599"/>
          <a:ext cx="6975301" cy="838369"/>
        </a:xfrm>
        <a:prstGeom prst="roundRect">
          <a:avLst>
            <a:gd name="adj" fmla="val 10000"/>
          </a:avLst>
        </a:prstGeom>
        <a:gradFill rotWithShape="0">
          <a:gsLst>
            <a:gs pos="0">
              <a:schemeClr val="accent4">
                <a:hueOff val="5985084"/>
                <a:satOff val="-15063"/>
                <a:lumOff val="6405"/>
                <a:alphaOff val="0"/>
                <a:tint val="94000"/>
                <a:satMod val="103000"/>
                <a:lumMod val="102000"/>
              </a:schemeClr>
            </a:gs>
            <a:gs pos="50000">
              <a:schemeClr val="accent4">
                <a:hueOff val="5985084"/>
                <a:satOff val="-15063"/>
                <a:lumOff val="6405"/>
                <a:alphaOff val="0"/>
                <a:shade val="100000"/>
                <a:satMod val="110000"/>
                <a:lumMod val="100000"/>
              </a:schemeClr>
            </a:gs>
            <a:gs pos="100000">
              <a:schemeClr val="accent4">
                <a:hueOff val="5985084"/>
                <a:satOff val="-15063"/>
                <a:lumOff val="6405"/>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1">
            <a:lnSpc>
              <a:spcPct val="90000"/>
            </a:lnSpc>
            <a:spcBef>
              <a:spcPct val="0"/>
            </a:spcBef>
            <a:spcAft>
              <a:spcPct val="35000"/>
            </a:spcAft>
          </a:pPr>
          <a:r>
            <a:rPr lang="fa-IR" sz="3000" b="1" kern="1200">
              <a:solidFill>
                <a:schemeClr val="tx1"/>
              </a:solidFill>
            </a:rPr>
            <a:t>۳. تابش (</a:t>
          </a:r>
          <a:r>
            <a:rPr lang="en-US" sz="3000" b="1" kern="1200">
              <a:solidFill>
                <a:schemeClr val="tx1"/>
              </a:solidFill>
            </a:rPr>
            <a:t>Radiation</a:t>
          </a:r>
          <a:r>
            <a:rPr lang="fa-IR" sz="3000" b="1" kern="1200">
              <a:solidFill>
                <a:schemeClr val="tx1"/>
              </a:solidFill>
            </a:rPr>
            <a:t>)</a:t>
          </a:r>
          <a:endParaRPr lang="en-US" sz="3000" b="1" kern="1200" dirty="0">
            <a:solidFill>
              <a:schemeClr val="tx1"/>
            </a:solidFill>
          </a:endParaRPr>
        </a:p>
      </dsp:txBody>
      <dsp:txXfrm>
        <a:off x="1159643" y="1981599"/>
        <a:ext cx="5854899" cy="838369"/>
      </dsp:txXfrm>
    </dsp:sp>
    <dsp:sp modelId="{072825AC-4547-4ECC-92CE-112D0B3FB3B9}">
      <dsp:nvSpPr>
        <dsp:cNvPr id="0" name=""/>
        <dsp:cNvSpPr/>
      </dsp:nvSpPr>
      <dsp:spPr>
        <a:xfrm>
          <a:off x="1743825" y="2972399"/>
          <a:ext cx="6975301" cy="838369"/>
        </a:xfrm>
        <a:prstGeom prst="roundRect">
          <a:avLst>
            <a:gd name="adj" fmla="val 10000"/>
          </a:avLst>
        </a:prstGeom>
        <a:gradFill rotWithShape="0">
          <a:gsLst>
            <a:gs pos="0">
              <a:schemeClr val="accent4">
                <a:hueOff val="8977625"/>
                <a:satOff val="-22594"/>
                <a:lumOff val="9608"/>
                <a:alphaOff val="0"/>
                <a:tint val="94000"/>
                <a:satMod val="103000"/>
                <a:lumMod val="102000"/>
              </a:schemeClr>
            </a:gs>
            <a:gs pos="50000">
              <a:schemeClr val="accent4">
                <a:hueOff val="8977625"/>
                <a:satOff val="-22594"/>
                <a:lumOff val="9608"/>
                <a:alphaOff val="0"/>
                <a:shade val="100000"/>
                <a:satMod val="110000"/>
                <a:lumMod val="100000"/>
              </a:schemeClr>
            </a:gs>
            <a:gs pos="100000">
              <a:schemeClr val="accent4">
                <a:hueOff val="8977625"/>
                <a:satOff val="-22594"/>
                <a:lumOff val="9608"/>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1">
            <a:lnSpc>
              <a:spcPct val="90000"/>
            </a:lnSpc>
            <a:spcBef>
              <a:spcPct val="0"/>
            </a:spcBef>
            <a:spcAft>
              <a:spcPct val="35000"/>
            </a:spcAft>
          </a:pPr>
          <a:r>
            <a:rPr lang="fa-IR" sz="3000" b="1" kern="1200">
              <a:solidFill>
                <a:schemeClr val="tx1"/>
              </a:solidFill>
            </a:rPr>
            <a:t>۴. تبخیر (</a:t>
          </a:r>
          <a:r>
            <a:rPr lang="en-US" sz="3000" b="1" kern="1200">
              <a:solidFill>
                <a:schemeClr val="tx1"/>
              </a:solidFill>
            </a:rPr>
            <a:t>Evaporation</a:t>
          </a:r>
          <a:r>
            <a:rPr lang="fa-IR" sz="3000" b="1" kern="1200">
              <a:solidFill>
                <a:schemeClr val="tx1"/>
              </a:solidFill>
            </a:rPr>
            <a:t>)</a:t>
          </a:r>
          <a:endParaRPr lang="en-US" sz="3000" b="1" kern="1200" dirty="0">
            <a:solidFill>
              <a:schemeClr val="tx1"/>
            </a:solidFill>
          </a:endParaRPr>
        </a:p>
      </dsp:txBody>
      <dsp:txXfrm>
        <a:off x="1743825" y="2972399"/>
        <a:ext cx="5846180" cy="838369"/>
      </dsp:txXfrm>
    </dsp:sp>
    <dsp:sp modelId="{E673C09E-A36D-4059-9517-91FE5B767960}">
      <dsp:nvSpPr>
        <dsp:cNvPr id="0" name=""/>
        <dsp:cNvSpPr/>
      </dsp:nvSpPr>
      <dsp:spPr>
        <a:xfrm>
          <a:off x="6430361" y="642114"/>
          <a:ext cx="544939" cy="544939"/>
        </a:xfrm>
        <a:prstGeom prst="downArrow">
          <a:avLst>
            <a:gd name="adj1" fmla="val 55000"/>
            <a:gd name="adj2" fmla="val 45000"/>
          </a:avLst>
        </a:prstGeom>
        <a:solidFill>
          <a:schemeClr val="accent4">
            <a:tint val="40000"/>
            <a:alpha val="90000"/>
            <a:hueOff val="0"/>
            <a:satOff val="0"/>
            <a:lumOff val="0"/>
            <a:alphaOff val="0"/>
          </a:schemeClr>
        </a:solidFill>
        <a:ln w="6350" cap="flat" cmpd="sng" algn="in">
          <a:solidFill>
            <a:schemeClr val="accent4">
              <a:tint val="40000"/>
              <a:alpha val="90000"/>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24130" tIns="24130" rIns="24130" bIns="24130" numCol="1" spcCol="1270" anchor="ctr" anchorCtr="0">
          <a:noAutofit/>
        </a:bodyPr>
        <a:lstStyle/>
        <a:p>
          <a:pPr lvl="0" algn="ctr" defTabSz="844550" rtl="1">
            <a:lnSpc>
              <a:spcPct val="90000"/>
            </a:lnSpc>
            <a:spcBef>
              <a:spcPct val="0"/>
            </a:spcBef>
            <a:spcAft>
              <a:spcPct val="35000"/>
            </a:spcAft>
          </a:pPr>
          <a:endParaRPr lang="fa-IR" sz="1900" b="1" kern="1200"/>
        </a:p>
      </dsp:txBody>
      <dsp:txXfrm>
        <a:off x="6430361" y="642114"/>
        <a:ext cx="544939" cy="544939"/>
      </dsp:txXfrm>
    </dsp:sp>
    <dsp:sp modelId="{48875254-EAEA-4E87-9C60-AF688C0547A2}">
      <dsp:nvSpPr>
        <dsp:cNvPr id="0" name=""/>
        <dsp:cNvSpPr/>
      </dsp:nvSpPr>
      <dsp:spPr>
        <a:xfrm>
          <a:off x="7014543" y="1632914"/>
          <a:ext cx="544939" cy="544939"/>
        </a:xfrm>
        <a:prstGeom prst="downArrow">
          <a:avLst>
            <a:gd name="adj1" fmla="val 55000"/>
            <a:gd name="adj2" fmla="val 45000"/>
          </a:avLst>
        </a:prstGeom>
        <a:solidFill>
          <a:schemeClr val="accent4">
            <a:tint val="40000"/>
            <a:alpha val="90000"/>
            <a:hueOff val="4603033"/>
            <a:satOff val="-7687"/>
            <a:lumOff val="594"/>
            <a:alphaOff val="0"/>
          </a:schemeClr>
        </a:solidFill>
        <a:ln w="6350" cap="flat" cmpd="sng" algn="in">
          <a:solidFill>
            <a:schemeClr val="accent4">
              <a:tint val="40000"/>
              <a:alpha val="90000"/>
              <a:hueOff val="4603033"/>
              <a:satOff val="-7687"/>
              <a:lumOff val="594"/>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24130" tIns="24130" rIns="24130" bIns="24130" numCol="1" spcCol="1270" anchor="ctr" anchorCtr="0">
          <a:noAutofit/>
        </a:bodyPr>
        <a:lstStyle/>
        <a:p>
          <a:pPr lvl="0" algn="ctr" defTabSz="844550" rtl="1">
            <a:lnSpc>
              <a:spcPct val="90000"/>
            </a:lnSpc>
            <a:spcBef>
              <a:spcPct val="0"/>
            </a:spcBef>
            <a:spcAft>
              <a:spcPct val="35000"/>
            </a:spcAft>
          </a:pPr>
          <a:endParaRPr lang="fa-IR" sz="1900" b="1" kern="1200"/>
        </a:p>
      </dsp:txBody>
      <dsp:txXfrm>
        <a:off x="7014543" y="1632914"/>
        <a:ext cx="544939" cy="544939"/>
      </dsp:txXfrm>
    </dsp:sp>
    <dsp:sp modelId="{2FD439F9-9748-4988-B289-D4BE249130E8}">
      <dsp:nvSpPr>
        <dsp:cNvPr id="0" name=""/>
        <dsp:cNvSpPr/>
      </dsp:nvSpPr>
      <dsp:spPr>
        <a:xfrm>
          <a:off x="7590005" y="2623714"/>
          <a:ext cx="544939" cy="544939"/>
        </a:xfrm>
        <a:prstGeom prst="downArrow">
          <a:avLst>
            <a:gd name="adj1" fmla="val 55000"/>
            <a:gd name="adj2" fmla="val 45000"/>
          </a:avLst>
        </a:prstGeom>
        <a:solidFill>
          <a:schemeClr val="accent4">
            <a:tint val="40000"/>
            <a:alpha val="90000"/>
            <a:hueOff val="9206065"/>
            <a:satOff val="-15374"/>
            <a:lumOff val="1188"/>
            <a:alphaOff val="0"/>
          </a:schemeClr>
        </a:solidFill>
        <a:ln w="6350" cap="flat" cmpd="sng" algn="in">
          <a:solidFill>
            <a:schemeClr val="accent4">
              <a:tint val="40000"/>
              <a:alpha val="90000"/>
              <a:hueOff val="9206065"/>
              <a:satOff val="-15374"/>
              <a:lumOff val="1188"/>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24130" tIns="24130" rIns="24130" bIns="24130" numCol="1" spcCol="1270" anchor="ctr" anchorCtr="0">
          <a:noAutofit/>
        </a:bodyPr>
        <a:lstStyle/>
        <a:p>
          <a:pPr lvl="0" algn="ctr" defTabSz="844550" rtl="1">
            <a:lnSpc>
              <a:spcPct val="90000"/>
            </a:lnSpc>
            <a:spcBef>
              <a:spcPct val="0"/>
            </a:spcBef>
            <a:spcAft>
              <a:spcPct val="35000"/>
            </a:spcAft>
          </a:pPr>
          <a:endParaRPr lang="fa-IR" sz="1900" b="1" kern="1200"/>
        </a:p>
      </dsp:txBody>
      <dsp:txXfrm>
        <a:off x="7590005" y="2623714"/>
        <a:ext cx="544939" cy="544939"/>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67F66D7-73D6-4865-ADC2-1F581DAB03A0}">
      <dsp:nvSpPr>
        <dsp:cNvPr id="0" name=""/>
        <dsp:cNvSpPr/>
      </dsp:nvSpPr>
      <dsp:spPr>
        <a:xfrm>
          <a:off x="6072764" y="0"/>
          <a:ext cx="4300248" cy="4300248"/>
        </a:xfrm>
        <a:prstGeom prst="pie">
          <a:avLst>
            <a:gd name="adj1" fmla="val 16200000"/>
            <a:gd name="adj2" fmla="val 5400000"/>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47756B6A-77E0-46E9-94D9-68DB573213B4}">
      <dsp:nvSpPr>
        <dsp:cNvPr id="0" name=""/>
        <dsp:cNvSpPr/>
      </dsp:nvSpPr>
      <dsp:spPr>
        <a:xfrm>
          <a:off x="0" y="0"/>
          <a:ext cx="8222889" cy="4300248"/>
        </a:xfrm>
        <a:prstGeom prst="rect">
          <a:avLst/>
        </a:prstGeom>
        <a:solidFill>
          <a:schemeClr val="lt1">
            <a:alpha val="90000"/>
            <a:hueOff val="0"/>
            <a:satOff val="0"/>
            <a:lumOff val="0"/>
            <a:alphaOff val="0"/>
          </a:schemeClr>
        </a:solidFill>
        <a:ln w="6350" cap="flat" cmpd="sng" algn="in">
          <a:solidFill>
            <a:schemeClr val="accent2">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fa-IR" sz="3600" kern="1200"/>
            <a:t>استفاده از پتوی گرم</a:t>
          </a:r>
        </a:p>
      </dsp:txBody>
      <dsp:txXfrm>
        <a:off x="0" y="0"/>
        <a:ext cx="8222889" cy="913802"/>
      </dsp:txXfrm>
    </dsp:sp>
    <dsp:sp modelId="{A9E0D19B-EDDD-42E9-A739-F0B0089B16B8}">
      <dsp:nvSpPr>
        <dsp:cNvPr id="0" name=""/>
        <dsp:cNvSpPr/>
      </dsp:nvSpPr>
      <dsp:spPr>
        <a:xfrm>
          <a:off x="6637172" y="913802"/>
          <a:ext cx="3171433" cy="3171433"/>
        </a:xfrm>
        <a:prstGeom prst="pie">
          <a:avLst>
            <a:gd name="adj1" fmla="val 16200000"/>
            <a:gd name="adj2" fmla="val 5400000"/>
          </a:avLst>
        </a:prstGeom>
        <a:gradFill rotWithShape="0">
          <a:gsLst>
            <a:gs pos="0">
              <a:schemeClr val="accent2">
                <a:hueOff val="-2532699"/>
                <a:satOff val="5609"/>
                <a:lumOff val="7712"/>
                <a:alphaOff val="0"/>
                <a:tint val="94000"/>
                <a:satMod val="103000"/>
                <a:lumMod val="102000"/>
              </a:schemeClr>
            </a:gs>
            <a:gs pos="50000">
              <a:schemeClr val="accent2">
                <a:hueOff val="-2532699"/>
                <a:satOff val="5609"/>
                <a:lumOff val="7712"/>
                <a:alphaOff val="0"/>
                <a:shade val="100000"/>
                <a:satMod val="110000"/>
                <a:lumMod val="100000"/>
              </a:schemeClr>
            </a:gs>
            <a:gs pos="100000">
              <a:schemeClr val="accent2">
                <a:hueOff val="-2532699"/>
                <a:satOff val="5609"/>
                <a:lumOff val="7712"/>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07B398D2-C643-4B8D-9B43-8284C342200E}">
      <dsp:nvSpPr>
        <dsp:cNvPr id="0" name=""/>
        <dsp:cNvSpPr/>
      </dsp:nvSpPr>
      <dsp:spPr>
        <a:xfrm>
          <a:off x="0" y="913802"/>
          <a:ext cx="8222889" cy="3171433"/>
        </a:xfrm>
        <a:prstGeom prst="rect">
          <a:avLst/>
        </a:prstGeom>
        <a:solidFill>
          <a:schemeClr val="lt1">
            <a:alpha val="90000"/>
            <a:hueOff val="0"/>
            <a:satOff val="0"/>
            <a:lumOff val="0"/>
            <a:alphaOff val="0"/>
          </a:schemeClr>
        </a:solidFill>
        <a:ln w="6350" cap="flat" cmpd="sng" algn="in">
          <a:solidFill>
            <a:schemeClr val="accent2">
              <a:hueOff val="-2532699"/>
              <a:satOff val="5609"/>
              <a:lumOff val="7712"/>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fa-IR" sz="3600" kern="1200"/>
            <a:t>سطح از پیش گرم شده برای تخت احیا</a:t>
          </a:r>
          <a:endParaRPr lang="en-US" sz="3600" kern="1200" dirty="0"/>
        </a:p>
      </dsp:txBody>
      <dsp:txXfrm>
        <a:off x="0" y="913802"/>
        <a:ext cx="8222889" cy="913802"/>
      </dsp:txXfrm>
    </dsp:sp>
    <dsp:sp modelId="{C99BBE5C-ABE6-46B8-B4CC-1D6AB0625EC3}">
      <dsp:nvSpPr>
        <dsp:cNvPr id="0" name=""/>
        <dsp:cNvSpPr/>
      </dsp:nvSpPr>
      <dsp:spPr>
        <a:xfrm>
          <a:off x="7201580" y="1827605"/>
          <a:ext cx="2042618" cy="2042618"/>
        </a:xfrm>
        <a:prstGeom prst="pie">
          <a:avLst>
            <a:gd name="adj1" fmla="val 16200000"/>
            <a:gd name="adj2" fmla="val 5400000"/>
          </a:avLst>
        </a:prstGeom>
        <a:gradFill rotWithShape="0">
          <a:gsLst>
            <a:gs pos="0">
              <a:schemeClr val="accent2">
                <a:hueOff val="-5065398"/>
                <a:satOff val="11218"/>
                <a:lumOff val="15425"/>
                <a:alphaOff val="0"/>
                <a:tint val="94000"/>
                <a:satMod val="103000"/>
                <a:lumMod val="102000"/>
              </a:schemeClr>
            </a:gs>
            <a:gs pos="50000">
              <a:schemeClr val="accent2">
                <a:hueOff val="-5065398"/>
                <a:satOff val="11218"/>
                <a:lumOff val="15425"/>
                <a:alphaOff val="0"/>
                <a:shade val="100000"/>
                <a:satMod val="110000"/>
                <a:lumMod val="100000"/>
              </a:schemeClr>
            </a:gs>
            <a:gs pos="100000">
              <a:schemeClr val="accent2">
                <a:hueOff val="-5065398"/>
                <a:satOff val="11218"/>
                <a:lumOff val="15425"/>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321A4380-9C87-45FC-B28C-64FA53E18463}">
      <dsp:nvSpPr>
        <dsp:cNvPr id="0" name=""/>
        <dsp:cNvSpPr/>
      </dsp:nvSpPr>
      <dsp:spPr>
        <a:xfrm>
          <a:off x="0" y="1827605"/>
          <a:ext cx="8222889" cy="2042618"/>
        </a:xfrm>
        <a:prstGeom prst="rect">
          <a:avLst/>
        </a:prstGeom>
        <a:solidFill>
          <a:schemeClr val="lt1">
            <a:alpha val="90000"/>
            <a:hueOff val="0"/>
            <a:satOff val="0"/>
            <a:lumOff val="0"/>
            <a:alphaOff val="0"/>
          </a:schemeClr>
        </a:solidFill>
        <a:ln w="6350" cap="flat" cmpd="sng" algn="in">
          <a:solidFill>
            <a:schemeClr val="accent2">
              <a:hueOff val="-5065398"/>
              <a:satOff val="11218"/>
              <a:lumOff val="15425"/>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fa-IR" sz="3600" kern="1200"/>
            <a:t>گرم کردن گوشی پزشکی قبل از استفاده</a:t>
          </a:r>
          <a:endParaRPr lang="en-US" sz="3600" kern="1200" dirty="0"/>
        </a:p>
      </dsp:txBody>
      <dsp:txXfrm>
        <a:off x="0" y="1827605"/>
        <a:ext cx="8222889" cy="913802"/>
      </dsp:txXfrm>
    </dsp:sp>
    <dsp:sp modelId="{81C93FBE-C5F2-4703-9D18-34A7A98E96E6}">
      <dsp:nvSpPr>
        <dsp:cNvPr id="0" name=""/>
        <dsp:cNvSpPr/>
      </dsp:nvSpPr>
      <dsp:spPr>
        <a:xfrm>
          <a:off x="7765988" y="2741408"/>
          <a:ext cx="913802" cy="913802"/>
        </a:xfrm>
        <a:prstGeom prst="pie">
          <a:avLst>
            <a:gd name="adj1" fmla="val 16200000"/>
            <a:gd name="adj2" fmla="val 5400000"/>
          </a:avLst>
        </a:prstGeom>
        <a:gradFill rotWithShape="0">
          <a:gsLst>
            <a:gs pos="0">
              <a:schemeClr val="accent2">
                <a:hueOff val="-7598096"/>
                <a:satOff val="16827"/>
                <a:lumOff val="23137"/>
                <a:alphaOff val="0"/>
                <a:tint val="94000"/>
                <a:satMod val="103000"/>
                <a:lumMod val="102000"/>
              </a:schemeClr>
            </a:gs>
            <a:gs pos="50000">
              <a:schemeClr val="accent2">
                <a:hueOff val="-7598096"/>
                <a:satOff val="16827"/>
                <a:lumOff val="23137"/>
                <a:alphaOff val="0"/>
                <a:shade val="100000"/>
                <a:satMod val="110000"/>
                <a:lumMod val="100000"/>
              </a:schemeClr>
            </a:gs>
            <a:gs pos="100000">
              <a:schemeClr val="accent2">
                <a:hueOff val="-7598096"/>
                <a:satOff val="16827"/>
                <a:lumOff val="23137"/>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B4B48F0C-05FF-424E-A20D-B2D30945588C}">
      <dsp:nvSpPr>
        <dsp:cNvPr id="0" name=""/>
        <dsp:cNvSpPr/>
      </dsp:nvSpPr>
      <dsp:spPr>
        <a:xfrm>
          <a:off x="0" y="2741408"/>
          <a:ext cx="8222889" cy="913802"/>
        </a:xfrm>
        <a:prstGeom prst="rect">
          <a:avLst/>
        </a:prstGeom>
        <a:solidFill>
          <a:schemeClr val="lt1">
            <a:alpha val="90000"/>
            <a:hueOff val="0"/>
            <a:satOff val="0"/>
            <a:lumOff val="0"/>
            <a:alphaOff val="0"/>
          </a:schemeClr>
        </a:solidFill>
        <a:ln w="6350" cap="flat" cmpd="sng" algn="in">
          <a:solidFill>
            <a:schemeClr val="accent2">
              <a:hueOff val="-7598096"/>
              <a:satOff val="16827"/>
              <a:lumOff val="23137"/>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fa-IR" sz="3600" kern="1200"/>
            <a:t>تشویق تماس پوست با پوست</a:t>
          </a:r>
          <a:endParaRPr lang="en-US" sz="3600" kern="1200" dirty="0"/>
        </a:p>
      </dsp:txBody>
      <dsp:txXfrm>
        <a:off x="0" y="2741408"/>
        <a:ext cx="8222889" cy="913802"/>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6A29493-898A-44C4-9181-8EC2AB77BBAA}">
      <dsp:nvSpPr>
        <dsp:cNvPr id="0" name=""/>
        <dsp:cNvSpPr/>
      </dsp:nvSpPr>
      <dsp:spPr>
        <a:xfrm>
          <a:off x="0" y="0"/>
          <a:ext cx="4865687" cy="4865687"/>
        </a:xfrm>
        <a:prstGeom prst="pie">
          <a:avLst>
            <a:gd name="adj1" fmla="val 5400000"/>
            <a:gd name="adj2" fmla="val 16200000"/>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8BFF89D7-D526-41D2-92D2-4AD472B14BD0}">
      <dsp:nvSpPr>
        <dsp:cNvPr id="0" name=""/>
        <dsp:cNvSpPr/>
      </dsp:nvSpPr>
      <dsp:spPr>
        <a:xfrm>
          <a:off x="2432843" y="0"/>
          <a:ext cx="7746205" cy="4865687"/>
        </a:xfrm>
        <a:prstGeom prst="rect">
          <a:avLst/>
        </a:prstGeom>
        <a:solidFill>
          <a:schemeClr val="lt1">
            <a:alpha val="90000"/>
            <a:hueOff val="0"/>
            <a:satOff val="0"/>
            <a:lumOff val="0"/>
            <a:alphaOff val="0"/>
          </a:schemeClr>
        </a:solidFill>
        <a:ln w="6350" cap="flat" cmpd="sng" algn="in">
          <a:solidFill>
            <a:schemeClr val="accent2">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a:t>دمای اتاق زایمان می‌بایست بالاتر از ۲۶ درجه سانتی گراد و دمای </a:t>
          </a:r>
          <a:r>
            <a:rPr lang="en-US" sz="2400" b="1" kern="1200"/>
            <a:t>NICU</a:t>
          </a:r>
          <a:r>
            <a:rPr lang="fa-IR" sz="2400" b="1" kern="1200"/>
            <a:t> بین ۲۶-۲۲ باشد.</a:t>
          </a:r>
        </a:p>
      </dsp:txBody>
      <dsp:txXfrm>
        <a:off x="2432843" y="0"/>
        <a:ext cx="7746205" cy="1033958"/>
      </dsp:txXfrm>
    </dsp:sp>
    <dsp:sp modelId="{DEA38419-FC09-4D32-9287-80518F299117}">
      <dsp:nvSpPr>
        <dsp:cNvPr id="0" name=""/>
        <dsp:cNvSpPr/>
      </dsp:nvSpPr>
      <dsp:spPr>
        <a:xfrm>
          <a:off x="638621" y="1033958"/>
          <a:ext cx="3588444" cy="3588444"/>
        </a:xfrm>
        <a:prstGeom prst="pie">
          <a:avLst>
            <a:gd name="adj1" fmla="val 5400000"/>
            <a:gd name="adj2" fmla="val 16200000"/>
          </a:avLst>
        </a:prstGeom>
        <a:gradFill rotWithShape="0">
          <a:gsLst>
            <a:gs pos="0">
              <a:schemeClr val="accent2">
                <a:hueOff val="-2532699"/>
                <a:satOff val="5609"/>
                <a:lumOff val="7712"/>
                <a:alphaOff val="0"/>
                <a:tint val="94000"/>
                <a:satMod val="103000"/>
                <a:lumMod val="102000"/>
              </a:schemeClr>
            </a:gs>
            <a:gs pos="50000">
              <a:schemeClr val="accent2">
                <a:hueOff val="-2532699"/>
                <a:satOff val="5609"/>
                <a:lumOff val="7712"/>
                <a:alphaOff val="0"/>
                <a:shade val="100000"/>
                <a:satMod val="110000"/>
                <a:lumMod val="100000"/>
              </a:schemeClr>
            </a:gs>
            <a:gs pos="100000">
              <a:schemeClr val="accent2">
                <a:hueOff val="-2532699"/>
                <a:satOff val="5609"/>
                <a:lumOff val="7712"/>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FB879B9C-C092-4876-ABE4-A03E5412DB6A}">
      <dsp:nvSpPr>
        <dsp:cNvPr id="0" name=""/>
        <dsp:cNvSpPr/>
      </dsp:nvSpPr>
      <dsp:spPr>
        <a:xfrm>
          <a:off x="2432843" y="1033958"/>
          <a:ext cx="7746205" cy="3588444"/>
        </a:xfrm>
        <a:prstGeom prst="rect">
          <a:avLst/>
        </a:prstGeom>
        <a:solidFill>
          <a:schemeClr val="lt1">
            <a:alpha val="90000"/>
            <a:hueOff val="0"/>
            <a:satOff val="0"/>
            <a:lumOff val="0"/>
            <a:alphaOff val="0"/>
          </a:schemeClr>
        </a:solidFill>
        <a:ln w="6350" cap="flat" cmpd="sng" algn="in">
          <a:solidFill>
            <a:schemeClr val="accent2">
              <a:hueOff val="-2532699"/>
              <a:satOff val="5609"/>
              <a:lumOff val="7712"/>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a:t>انتقال هرچه سریع تر نوزاد به انکوباتور.</a:t>
          </a:r>
          <a:endParaRPr lang="en-US" sz="2400" b="1" kern="1200" dirty="0"/>
        </a:p>
      </dsp:txBody>
      <dsp:txXfrm>
        <a:off x="2432843" y="1033958"/>
        <a:ext cx="7746205" cy="1033958"/>
      </dsp:txXfrm>
    </dsp:sp>
    <dsp:sp modelId="{1119C7C5-DB62-44E9-AC4B-DB4B90F2A5C3}">
      <dsp:nvSpPr>
        <dsp:cNvPr id="0" name=""/>
        <dsp:cNvSpPr/>
      </dsp:nvSpPr>
      <dsp:spPr>
        <a:xfrm>
          <a:off x="1277243" y="2067917"/>
          <a:ext cx="2311201" cy="2311201"/>
        </a:xfrm>
        <a:prstGeom prst="pie">
          <a:avLst>
            <a:gd name="adj1" fmla="val 5400000"/>
            <a:gd name="adj2" fmla="val 16200000"/>
          </a:avLst>
        </a:prstGeom>
        <a:gradFill rotWithShape="0">
          <a:gsLst>
            <a:gs pos="0">
              <a:schemeClr val="accent2">
                <a:hueOff val="-5065398"/>
                <a:satOff val="11218"/>
                <a:lumOff val="15425"/>
                <a:alphaOff val="0"/>
                <a:tint val="94000"/>
                <a:satMod val="103000"/>
                <a:lumMod val="102000"/>
              </a:schemeClr>
            </a:gs>
            <a:gs pos="50000">
              <a:schemeClr val="accent2">
                <a:hueOff val="-5065398"/>
                <a:satOff val="11218"/>
                <a:lumOff val="15425"/>
                <a:alphaOff val="0"/>
                <a:shade val="100000"/>
                <a:satMod val="110000"/>
                <a:lumMod val="100000"/>
              </a:schemeClr>
            </a:gs>
            <a:gs pos="100000">
              <a:schemeClr val="accent2">
                <a:hueOff val="-5065398"/>
                <a:satOff val="11218"/>
                <a:lumOff val="15425"/>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D4B6CC80-1031-4655-A83C-D0D60C8EBD24}">
      <dsp:nvSpPr>
        <dsp:cNvPr id="0" name=""/>
        <dsp:cNvSpPr/>
      </dsp:nvSpPr>
      <dsp:spPr>
        <a:xfrm>
          <a:off x="2432843" y="2067917"/>
          <a:ext cx="7746205" cy="2311201"/>
        </a:xfrm>
        <a:prstGeom prst="rect">
          <a:avLst/>
        </a:prstGeom>
        <a:solidFill>
          <a:schemeClr val="lt1">
            <a:alpha val="90000"/>
            <a:hueOff val="0"/>
            <a:satOff val="0"/>
            <a:lumOff val="0"/>
            <a:alphaOff val="0"/>
          </a:schemeClr>
        </a:solidFill>
        <a:ln w="6350" cap="flat" cmpd="sng" algn="in">
          <a:solidFill>
            <a:schemeClr val="accent2">
              <a:hueOff val="-5065398"/>
              <a:satOff val="11218"/>
              <a:lumOff val="15425"/>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a:t>انجام کار بالین در انکوباتور از طریق </a:t>
          </a:r>
          <a:r>
            <a:rPr lang="fa-IR" sz="2400" b="1" kern="1200" dirty="0" err="1"/>
            <a:t>دریچه‌های</a:t>
          </a:r>
          <a:r>
            <a:rPr lang="fa-IR" sz="2400" b="1" kern="1200" dirty="0"/>
            <a:t> کوچک آن (</a:t>
          </a:r>
          <a:r>
            <a:rPr lang="en-US" sz="2400" b="1" kern="1200" dirty="0">
              <a:solidFill>
                <a:srgbClr val="00B0F0"/>
              </a:solidFill>
            </a:rPr>
            <a:t>Porthole</a:t>
          </a:r>
          <a:r>
            <a:rPr lang="fa-IR" sz="2400" b="1" kern="1200" dirty="0"/>
            <a:t>)</a:t>
          </a:r>
          <a:endParaRPr lang="en-US" sz="2400" b="1" kern="1200" dirty="0"/>
        </a:p>
      </dsp:txBody>
      <dsp:txXfrm>
        <a:off x="2432843" y="2067917"/>
        <a:ext cx="7746205" cy="1033958"/>
      </dsp:txXfrm>
    </dsp:sp>
    <dsp:sp modelId="{42CACE2D-7F56-4993-B5B8-4B99949B29F2}">
      <dsp:nvSpPr>
        <dsp:cNvPr id="0" name=""/>
        <dsp:cNvSpPr/>
      </dsp:nvSpPr>
      <dsp:spPr>
        <a:xfrm>
          <a:off x="1915864" y="3101876"/>
          <a:ext cx="1033958" cy="1033958"/>
        </a:xfrm>
        <a:prstGeom prst="pie">
          <a:avLst>
            <a:gd name="adj1" fmla="val 5400000"/>
            <a:gd name="adj2" fmla="val 16200000"/>
          </a:avLst>
        </a:prstGeom>
        <a:gradFill rotWithShape="0">
          <a:gsLst>
            <a:gs pos="0">
              <a:schemeClr val="accent2">
                <a:hueOff val="-7598096"/>
                <a:satOff val="16827"/>
                <a:lumOff val="23137"/>
                <a:alphaOff val="0"/>
                <a:tint val="94000"/>
                <a:satMod val="103000"/>
                <a:lumMod val="102000"/>
              </a:schemeClr>
            </a:gs>
            <a:gs pos="50000">
              <a:schemeClr val="accent2">
                <a:hueOff val="-7598096"/>
                <a:satOff val="16827"/>
                <a:lumOff val="23137"/>
                <a:alphaOff val="0"/>
                <a:shade val="100000"/>
                <a:satMod val="110000"/>
                <a:lumMod val="100000"/>
              </a:schemeClr>
            </a:gs>
            <a:gs pos="100000">
              <a:schemeClr val="accent2">
                <a:hueOff val="-7598096"/>
                <a:satOff val="16827"/>
                <a:lumOff val="23137"/>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75C1A4B1-FE22-47CB-BDA8-BE14DD6B0C14}">
      <dsp:nvSpPr>
        <dsp:cNvPr id="0" name=""/>
        <dsp:cNvSpPr/>
      </dsp:nvSpPr>
      <dsp:spPr>
        <a:xfrm>
          <a:off x="2432843" y="3101876"/>
          <a:ext cx="7746205" cy="1033958"/>
        </a:xfrm>
        <a:prstGeom prst="rect">
          <a:avLst/>
        </a:prstGeom>
        <a:solidFill>
          <a:schemeClr val="lt1">
            <a:alpha val="90000"/>
            <a:hueOff val="0"/>
            <a:satOff val="0"/>
            <a:lumOff val="0"/>
            <a:alphaOff val="0"/>
          </a:schemeClr>
        </a:solidFill>
        <a:ln w="6350" cap="flat" cmpd="sng" algn="in">
          <a:solidFill>
            <a:schemeClr val="accent2">
              <a:hueOff val="-7598096"/>
              <a:satOff val="16827"/>
              <a:lumOff val="23137"/>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US" sz="2400" b="1" kern="1200" dirty="0"/>
            <a:t>It is essential that procedures such as intravenous line insertion and/or intubation are performed through the </a:t>
          </a:r>
          <a:r>
            <a:rPr lang="en-US" sz="2400" b="1" kern="1200" dirty="0">
              <a:solidFill>
                <a:srgbClr val="00B0F0"/>
              </a:solidFill>
            </a:rPr>
            <a:t>portholes</a:t>
          </a:r>
          <a:r>
            <a:rPr lang="en-US" sz="2400" b="1" kern="1200" dirty="0"/>
            <a:t> and not through the large front access panel</a:t>
          </a:r>
        </a:p>
      </dsp:txBody>
      <dsp:txXfrm>
        <a:off x="2432843" y="3101876"/>
        <a:ext cx="7746205" cy="1033958"/>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0806917-A83E-415C-A880-161DC2B04334}">
      <dsp:nvSpPr>
        <dsp:cNvPr id="0" name=""/>
        <dsp:cNvSpPr/>
      </dsp:nvSpPr>
      <dsp:spPr>
        <a:xfrm>
          <a:off x="0" y="1512393"/>
          <a:ext cx="3654946" cy="3655622"/>
        </a:xfrm>
        <a:prstGeom prst="ellipse">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3ADDEA8B-D886-4F1F-B4FD-CECA00C3BA8A}">
      <dsp:nvSpPr>
        <dsp:cNvPr id="0" name=""/>
        <dsp:cNvSpPr/>
      </dsp:nvSpPr>
      <dsp:spPr>
        <a:xfrm>
          <a:off x="121355" y="1634268"/>
          <a:ext cx="3412235" cy="3411871"/>
        </a:xfrm>
        <a:prstGeom prst="ellipse">
          <a:avLst/>
        </a:prstGeom>
        <a:solidFill>
          <a:schemeClr val="lt1">
            <a:alpha val="90000"/>
            <a:hueOff val="0"/>
            <a:satOff val="0"/>
            <a:lumOff val="0"/>
            <a:alphaOff val="0"/>
          </a:schemeClr>
        </a:solidFill>
        <a:ln w="6350" cap="flat" cmpd="sng" algn="in">
          <a:solidFill>
            <a:schemeClr val="accent2">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33020" tIns="33020" rIns="33020" bIns="33020" numCol="1" spcCol="1270" anchor="ctr" anchorCtr="0">
          <a:noAutofit/>
        </a:bodyPr>
        <a:lstStyle/>
        <a:p>
          <a:pPr lvl="0" algn="ctr" defTabSz="1155700" rtl="1">
            <a:lnSpc>
              <a:spcPct val="90000"/>
            </a:lnSpc>
            <a:spcBef>
              <a:spcPct val="0"/>
            </a:spcBef>
            <a:spcAft>
              <a:spcPct val="35000"/>
            </a:spcAft>
          </a:pPr>
          <a:r>
            <a:rPr lang="fa-IR" sz="2600" b="1" kern="1200"/>
            <a:t>استفاده از کیسه‌های پلاستیکی (در نوزاد کمتر از ۳۲ هفته در زمان احيا)</a:t>
          </a:r>
          <a:endParaRPr lang="en-US" sz="2600" b="1" kern="1200" dirty="0"/>
        </a:p>
      </dsp:txBody>
      <dsp:txXfrm>
        <a:off x="609157" y="2121770"/>
        <a:ext cx="2436630" cy="2436867"/>
      </dsp:txXfrm>
    </dsp:sp>
    <dsp:sp modelId="{2266BE3F-6495-4B9D-B7B0-FCF962A9796A}">
      <dsp:nvSpPr>
        <dsp:cNvPr id="0" name=""/>
        <dsp:cNvSpPr/>
      </dsp:nvSpPr>
      <dsp:spPr>
        <a:xfrm rot="13500000">
          <a:off x="3781893" y="1516812"/>
          <a:ext cx="3646143" cy="3646143"/>
        </a:xfrm>
        <a:prstGeom prst="teardrop">
          <a:avLst>
            <a:gd name="adj" fmla="val 100000"/>
          </a:avLst>
        </a:prstGeom>
        <a:gradFill rotWithShape="0">
          <a:gsLst>
            <a:gs pos="0">
              <a:schemeClr val="accent3">
                <a:hueOff val="0"/>
                <a:satOff val="0"/>
                <a:lumOff val="0"/>
                <a:alphaOff val="0"/>
                <a:tint val="94000"/>
                <a:satMod val="103000"/>
                <a:lumMod val="102000"/>
              </a:schemeClr>
            </a:gs>
            <a:gs pos="50000">
              <a:schemeClr val="accent3">
                <a:hueOff val="0"/>
                <a:satOff val="0"/>
                <a:lumOff val="0"/>
                <a:alphaOff val="0"/>
                <a:shade val="100000"/>
                <a:satMod val="110000"/>
                <a:lumMod val="100000"/>
              </a:schemeClr>
            </a:gs>
            <a:gs pos="100000">
              <a:schemeClr val="accent3">
                <a:hueOff val="0"/>
                <a:satOff val="0"/>
                <a:lumOff val="0"/>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2C87E0C6-94B4-4528-B403-4DCC64DB62FF}">
      <dsp:nvSpPr>
        <dsp:cNvPr id="0" name=""/>
        <dsp:cNvSpPr/>
      </dsp:nvSpPr>
      <dsp:spPr>
        <a:xfrm>
          <a:off x="3898847" y="1634268"/>
          <a:ext cx="3412235" cy="3411871"/>
        </a:xfrm>
        <a:prstGeom prst="ellipse">
          <a:avLst/>
        </a:prstGeom>
        <a:solidFill>
          <a:schemeClr val="lt1">
            <a:alpha val="90000"/>
            <a:hueOff val="0"/>
            <a:satOff val="0"/>
            <a:lumOff val="0"/>
            <a:alphaOff val="0"/>
          </a:schemeClr>
        </a:solidFill>
        <a:ln w="6350" cap="flat" cmpd="sng" algn="in">
          <a:solidFill>
            <a:schemeClr val="accent3">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33020" tIns="33020" rIns="33020" bIns="33020" numCol="1" spcCol="1270" anchor="ctr" anchorCtr="0">
          <a:noAutofit/>
        </a:bodyPr>
        <a:lstStyle/>
        <a:p>
          <a:pPr lvl="0" algn="ctr" defTabSz="1155700" rtl="1">
            <a:lnSpc>
              <a:spcPct val="90000"/>
            </a:lnSpc>
            <a:spcBef>
              <a:spcPct val="0"/>
            </a:spcBef>
            <a:spcAft>
              <a:spcPct val="35000"/>
            </a:spcAft>
          </a:pPr>
          <a:r>
            <a:rPr lang="fa-IR" sz="2600" b="1" kern="1200"/>
            <a:t>استفاده از لباس یا پتو برای نوزاد</a:t>
          </a:r>
          <a:endParaRPr lang="en-US" sz="2600" b="1" kern="1200" dirty="0"/>
        </a:p>
      </dsp:txBody>
      <dsp:txXfrm>
        <a:off x="4386649" y="2121770"/>
        <a:ext cx="2436630" cy="2436867"/>
      </dsp:txXfrm>
    </dsp:sp>
    <dsp:sp modelId="{782EF3BE-0E9C-450D-BDF6-1C5C56744865}">
      <dsp:nvSpPr>
        <dsp:cNvPr id="0" name=""/>
        <dsp:cNvSpPr/>
      </dsp:nvSpPr>
      <dsp:spPr>
        <a:xfrm rot="13500000">
          <a:off x="7559385" y="1516812"/>
          <a:ext cx="3646143" cy="3646143"/>
        </a:xfrm>
        <a:prstGeom prst="teardrop">
          <a:avLst>
            <a:gd name="adj" fmla="val 100000"/>
          </a:avLst>
        </a:prstGeom>
        <a:gradFill rotWithShape="0">
          <a:gsLst>
            <a:gs pos="0">
              <a:schemeClr val="accent4">
                <a:hueOff val="0"/>
                <a:satOff val="0"/>
                <a:lumOff val="0"/>
                <a:alphaOff val="0"/>
                <a:tint val="94000"/>
                <a:satMod val="103000"/>
                <a:lumMod val="102000"/>
              </a:schemeClr>
            </a:gs>
            <a:gs pos="50000">
              <a:schemeClr val="accent4">
                <a:hueOff val="0"/>
                <a:satOff val="0"/>
                <a:lumOff val="0"/>
                <a:alphaOff val="0"/>
                <a:shade val="100000"/>
                <a:satMod val="110000"/>
                <a:lumMod val="100000"/>
              </a:schemeClr>
            </a:gs>
            <a:gs pos="100000">
              <a:schemeClr val="accent4">
                <a:hueOff val="0"/>
                <a:satOff val="0"/>
                <a:lumOff val="0"/>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574BDFAC-9875-4DD6-9A50-DD7CE461D721}">
      <dsp:nvSpPr>
        <dsp:cNvPr id="0" name=""/>
        <dsp:cNvSpPr/>
      </dsp:nvSpPr>
      <dsp:spPr>
        <a:xfrm>
          <a:off x="7676339" y="1634268"/>
          <a:ext cx="3412235" cy="3411871"/>
        </a:xfrm>
        <a:prstGeom prst="ellipse">
          <a:avLst/>
        </a:prstGeom>
        <a:solidFill>
          <a:schemeClr val="lt1">
            <a:alpha val="90000"/>
            <a:hueOff val="0"/>
            <a:satOff val="0"/>
            <a:lumOff val="0"/>
            <a:alphaOff val="0"/>
          </a:schemeClr>
        </a:solidFill>
        <a:ln w="6350" cap="flat" cmpd="sng" algn="in">
          <a:solidFill>
            <a:schemeClr val="accent4">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33020" tIns="33020" rIns="33020" bIns="33020" numCol="1" spcCol="1270" anchor="ctr" anchorCtr="0">
          <a:noAutofit/>
        </a:bodyPr>
        <a:lstStyle/>
        <a:p>
          <a:pPr lvl="0" algn="ctr" defTabSz="1155700" rtl="1">
            <a:lnSpc>
              <a:spcPct val="90000"/>
            </a:lnSpc>
            <a:spcBef>
              <a:spcPct val="0"/>
            </a:spcBef>
            <a:spcAft>
              <a:spcPct val="35000"/>
            </a:spcAft>
          </a:pPr>
          <a:r>
            <a:rPr lang="fa-IR" sz="2600" b="1" kern="1200"/>
            <a:t>استفاده از انکوباتور و پنجره های دو جداره</a:t>
          </a:r>
        </a:p>
      </dsp:txBody>
      <dsp:txXfrm>
        <a:off x="8164141" y="2121770"/>
        <a:ext cx="2436630" cy="2436867"/>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CA634E3-7DAD-4FE8-B625-006783C0D9C0}">
      <dsp:nvSpPr>
        <dsp:cNvPr id="0" name=""/>
        <dsp:cNvSpPr/>
      </dsp:nvSpPr>
      <dsp:spPr>
        <a:xfrm>
          <a:off x="0" y="4092307"/>
          <a:ext cx="10834254" cy="671377"/>
        </a:xfrm>
        <a:prstGeom prst="rect">
          <a:avLst/>
        </a:prstGeom>
        <a:gradFill rotWithShape="0">
          <a:gsLst>
            <a:gs pos="0">
              <a:schemeClr val="accent4">
                <a:hueOff val="0"/>
                <a:satOff val="0"/>
                <a:lumOff val="0"/>
                <a:alphaOff val="0"/>
                <a:tint val="94000"/>
                <a:satMod val="103000"/>
                <a:lumMod val="102000"/>
              </a:schemeClr>
            </a:gs>
            <a:gs pos="50000">
              <a:schemeClr val="accent4">
                <a:hueOff val="0"/>
                <a:satOff val="0"/>
                <a:lumOff val="0"/>
                <a:alphaOff val="0"/>
                <a:shade val="100000"/>
                <a:satMod val="110000"/>
                <a:lumMod val="100000"/>
              </a:schemeClr>
            </a:gs>
            <a:gs pos="100000">
              <a:schemeClr val="accent4">
                <a:hueOff val="0"/>
                <a:satOff val="0"/>
                <a:lumOff val="0"/>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rtl="1">
            <a:lnSpc>
              <a:spcPct val="90000"/>
            </a:lnSpc>
            <a:spcBef>
              <a:spcPct val="0"/>
            </a:spcBef>
            <a:spcAft>
              <a:spcPct val="35000"/>
            </a:spcAft>
          </a:pPr>
          <a:r>
            <a:rPr lang="fa-IR" sz="2400" kern="1200"/>
            <a:t>تبخیر در محیط با رطوبت بالا کاهش می‌یابد، بنابراین از رطوبت در محل نگهداری نوزاد (انکوباتور) استفاده گردد.</a:t>
          </a:r>
          <a:endParaRPr lang="en-US" sz="2400" kern="1200" dirty="0"/>
        </a:p>
      </dsp:txBody>
      <dsp:txXfrm>
        <a:off x="0" y="4092307"/>
        <a:ext cx="10834254" cy="671377"/>
      </dsp:txXfrm>
    </dsp:sp>
    <dsp:sp modelId="{331A225E-B1CE-469E-8E3B-FBA16043611F}">
      <dsp:nvSpPr>
        <dsp:cNvPr id="0" name=""/>
        <dsp:cNvSpPr/>
      </dsp:nvSpPr>
      <dsp:spPr>
        <a:xfrm rot="10800000">
          <a:off x="0" y="3069800"/>
          <a:ext cx="10834254" cy="1032577"/>
        </a:xfrm>
        <a:prstGeom prst="upArrowCallout">
          <a:avLst/>
        </a:prstGeom>
        <a:gradFill rotWithShape="0">
          <a:gsLst>
            <a:gs pos="0">
              <a:schemeClr val="accent4">
                <a:hueOff val="2244406"/>
                <a:satOff val="-5649"/>
                <a:lumOff val="2402"/>
                <a:alphaOff val="0"/>
                <a:tint val="94000"/>
                <a:satMod val="103000"/>
                <a:lumMod val="102000"/>
              </a:schemeClr>
            </a:gs>
            <a:gs pos="50000">
              <a:schemeClr val="accent4">
                <a:hueOff val="2244406"/>
                <a:satOff val="-5649"/>
                <a:lumOff val="2402"/>
                <a:alphaOff val="0"/>
                <a:shade val="100000"/>
                <a:satMod val="110000"/>
                <a:lumMod val="100000"/>
              </a:schemeClr>
            </a:gs>
            <a:gs pos="100000">
              <a:schemeClr val="accent4">
                <a:hueOff val="2244406"/>
                <a:satOff val="-5649"/>
                <a:lumOff val="2402"/>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rtl="1">
            <a:lnSpc>
              <a:spcPct val="90000"/>
            </a:lnSpc>
            <a:spcBef>
              <a:spcPct val="0"/>
            </a:spcBef>
            <a:spcAft>
              <a:spcPct val="35000"/>
            </a:spcAft>
          </a:pPr>
          <a:r>
            <a:rPr lang="fa-IR" sz="2400" kern="1200">
              <a:solidFill>
                <a:schemeClr val="tx1"/>
              </a:solidFill>
            </a:rPr>
            <a:t>ابتدا یک اندام نوزاد شسته شود، سپس خشک گردیده و اندام‌های دیگر به همین ترتیب شسته و خشک گردد.</a:t>
          </a:r>
          <a:endParaRPr lang="en-US" sz="2400" kern="1200" dirty="0">
            <a:solidFill>
              <a:schemeClr val="tx1"/>
            </a:solidFill>
          </a:endParaRPr>
        </a:p>
      </dsp:txBody>
      <dsp:txXfrm rot="10800000">
        <a:off x="0" y="3069800"/>
        <a:ext cx="10834254" cy="1032577"/>
      </dsp:txXfrm>
    </dsp:sp>
    <dsp:sp modelId="{4DF07D6B-8CD7-4748-A376-9FB901A71053}">
      <dsp:nvSpPr>
        <dsp:cNvPr id="0" name=""/>
        <dsp:cNvSpPr/>
      </dsp:nvSpPr>
      <dsp:spPr>
        <a:xfrm rot="10800000">
          <a:off x="0" y="2047292"/>
          <a:ext cx="10834254" cy="1032577"/>
        </a:xfrm>
        <a:prstGeom prst="upArrowCallout">
          <a:avLst/>
        </a:prstGeom>
        <a:gradFill rotWithShape="0">
          <a:gsLst>
            <a:gs pos="0">
              <a:schemeClr val="accent4">
                <a:hueOff val="4488813"/>
                <a:satOff val="-11297"/>
                <a:lumOff val="4804"/>
                <a:alphaOff val="0"/>
                <a:tint val="94000"/>
                <a:satMod val="103000"/>
                <a:lumMod val="102000"/>
              </a:schemeClr>
            </a:gs>
            <a:gs pos="50000">
              <a:schemeClr val="accent4">
                <a:hueOff val="4488813"/>
                <a:satOff val="-11297"/>
                <a:lumOff val="4804"/>
                <a:alphaOff val="0"/>
                <a:shade val="100000"/>
                <a:satMod val="110000"/>
                <a:lumMod val="100000"/>
              </a:schemeClr>
            </a:gs>
            <a:gs pos="100000">
              <a:schemeClr val="accent4">
                <a:hueOff val="4488813"/>
                <a:satOff val="-11297"/>
                <a:lumOff val="4804"/>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rtl="1">
            <a:lnSpc>
              <a:spcPct val="90000"/>
            </a:lnSpc>
            <a:spcBef>
              <a:spcPct val="0"/>
            </a:spcBef>
            <a:spcAft>
              <a:spcPct val="35000"/>
            </a:spcAft>
          </a:pPr>
          <a:r>
            <a:rPr lang="fa-IR" sz="2400" kern="1200">
              <a:solidFill>
                <a:schemeClr val="tx1"/>
              </a:solidFill>
            </a:rPr>
            <a:t>به تاخیر انداختن استحمام نوزاد تا زمانی که نوزاد به ثبات دمایی برسد.</a:t>
          </a:r>
          <a:endParaRPr lang="en-US" sz="2400" kern="1200" dirty="0">
            <a:solidFill>
              <a:schemeClr val="tx1"/>
            </a:solidFill>
          </a:endParaRPr>
        </a:p>
      </dsp:txBody>
      <dsp:txXfrm rot="10800000">
        <a:off x="0" y="2047292"/>
        <a:ext cx="10834254" cy="1032577"/>
      </dsp:txXfrm>
    </dsp:sp>
    <dsp:sp modelId="{8D60C3B9-4FF3-4728-A57E-2FF9ABB5B0ED}">
      <dsp:nvSpPr>
        <dsp:cNvPr id="0" name=""/>
        <dsp:cNvSpPr/>
      </dsp:nvSpPr>
      <dsp:spPr>
        <a:xfrm rot="10800000">
          <a:off x="0" y="1024785"/>
          <a:ext cx="10834254" cy="1032577"/>
        </a:xfrm>
        <a:prstGeom prst="upArrowCallout">
          <a:avLst/>
        </a:prstGeom>
        <a:gradFill rotWithShape="0">
          <a:gsLst>
            <a:gs pos="0">
              <a:schemeClr val="accent4">
                <a:hueOff val="6733219"/>
                <a:satOff val="-16946"/>
                <a:lumOff val="7206"/>
                <a:alphaOff val="0"/>
                <a:tint val="94000"/>
                <a:satMod val="103000"/>
                <a:lumMod val="102000"/>
              </a:schemeClr>
            </a:gs>
            <a:gs pos="50000">
              <a:schemeClr val="accent4">
                <a:hueOff val="6733219"/>
                <a:satOff val="-16946"/>
                <a:lumOff val="7206"/>
                <a:alphaOff val="0"/>
                <a:shade val="100000"/>
                <a:satMod val="110000"/>
                <a:lumMod val="100000"/>
              </a:schemeClr>
            </a:gs>
            <a:gs pos="100000">
              <a:schemeClr val="accent4">
                <a:hueOff val="6733219"/>
                <a:satOff val="-16946"/>
                <a:lumOff val="7206"/>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rtl="1">
            <a:lnSpc>
              <a:spcPct val="90000"/>
            </a:lnSpc>
            <a:spcBef>
              <a:spcPct val="0"/>
            </a:spcBef>
            <a:spcAft>
              <a:spcPct val="35000"/>
            </a:spcAft>
          </a:pPr>
          <a:r>
            <a:rPr lang="fa-IR" sz="2400" kern="1200">
              <a:solidFill>
                <a:schemeClr val="tx1"/>
              </a:solidFill>
            </a:rPr>
            <a:t>جایگزین کردن حوله‌های خیس با حوله‌های گرم و خشک.</a:t>
          </a:r>
          <a:endParaRPr lang="en-US" sz="2400" kern="1200" dirty="0">
            <a:solidFill>
              <a:schemeClr val="tx1"/>
            </a:solidFill>
          </a:endParaRPr>
        </a:p>
      </dsp:txBody>
      <dsp:txXfrm rot="10800000">
        <a:off x="0" y="1024785"/>
        <a:ext cx="10834254" cy="1032577"/>
      </dsp:txXfrm>
    </dsp:sp>
    <dsp:sp modelId="{3BF976D8-D48B-4AC2-AC00-7CBBBAE301D7}">
      <dsp:nvSpPr>
        <dsp:cNvPr id="0" name=""/>
        <dsp:cNvSpPr/>
      </dsp:nvSpPr>
      <dsp:spPr>
        <a:xfrm rot="10800000">
          <a:off x="0" y="2278"/>
          <a:ext cx="10834254" cy="1032577"/>
        </a:xfrm>
        <a:prstGeom prst="upArrowCallout">
          <a:avLst/>
        </a:prstGeom>
        <a:gradFill rotWithShape="0">
          <a:gsLst>
            <a:gs pos="0">
              <a:schemeClr val="accent4">
                <a:hueOff val="8977625"/>
                <a:satOff val="-22594"/>
                <a:lumOff val="9608"/>
                <a:alphaOff val="0"/>
                <a:tint val="94000"/>
                <a:satMod val="103000"/>
                <a:lumMod val="102000"/>
              </a:schemeClr>
            </a:gs>
            <a:gs pos="50000">
              <a:schemeClr val="accent4">
                <a:hueOff val="8977625"/>
                <a:satOff val="-22594"/>
                <a:lumOff val="9608"/>
                <a:alphaOff val="0"/>
                <a:shade val="100000"/>
                <a:satMod val="110000"/>
                <a:lumMod val="100000"/>
              </a:schemeClr>
            </a:gs>
            <a:gs pos="100000">
              <a:schemeClr val="accent4">
                <a:hueOff val="8977625"/>
                <a:satOff val="-22594"/>
                <a:lumOff val="9608"/>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rtl="1">
            <a:lnSpc>
              <a:spcPct val="90000"/>
            </a:lnSpc>
            <a:spcBef>
              <a:spcPct val="0"/>
            </a:spcBef>
            <a:spcAft>
              <a:spcPct val="35000"/>
            </a:spcAft>
          </a:pPr>
          <a:r>
            <a:rPr lang="fa-IR" sz="2400" kern="1200">
              <a:solidFill>
                <a:schemeClr val="tx1"/>
              </a:solidFill>
            </a:rPr>
            <a:t>به طور کامل نوزاد پس از تولد خشک گردد.</a:t>
          </a:r>
        </a:p>
      </dsp:txBody>
      <dsp:txXfrm rot="10800000">
        <a:off x="0" y="2278"/>
        <a:ext cx="10834254" cy="1032577"/>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EB5A7C1-3336-4D7B-BE14-E19437F4A8BF}">
      <dsp:nvSpPr>
        <dsp:cNvPr id="0" name=""/>
        <dsp:cNvSpPr/>
      </dsp:nvSpPr>
      <dsp:spPr>
        <a:xfrm>
          <a:off x="743392" y="1464384"/>
          <a:ext cx="3879890" cy="3879834"/>
        </a:xfrm>
        <a:prstGeom prst="ellipse">
          <a:avLst/>
        </a:prstGeom>
        <a:gradFill rotWithShape="0">
          <a:gsLst>
            <a:gs pos="0">
              <a:schemeClr val="accent4">
                <a:hueOff val="0"/>
                <a:satOff val="0"/>
                <a:lumOff val="0"/>
                <a:alphaOff val="0"/>
                <a:tint val="94000"/>
                <a:satMod val="103000"/>
                <a:lumMod val="102000"/>
              </a:schemeClr>
            </a:gs>
            <a:gs pos="50000">
              <a:schemeClr val="accent4">
                <a:hueOff val="0"/>
                <a:satOff val="0"/>
                <a:lumOff val="0"/>
                <a:alphaOff val="0"/>
                <a:shade val="100000"/>
                <a:satMod val="110000"/>
                <a:lumMod val="100000"/>
              </a:schemeClr>
            </a:gs>
            <a:gs pos="100000">
              <a:schemeClr val="accent4">
                <a:hueOff val="0"/>
                <a:satOff val="0"/>
                <a:lumOff val="0"/>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D2D8B1EA-67BE-4488-A5B8-48A9E90E159A}">
      <dsp:nvSpPr>
        <dsp:cNvPr id="0" name=""/>
        <dsp:cNvSpPr/>
      </dsp:nvSpPr>
      <dsp:spPr>
        <a:xfrm>
          <a:off x="873526" y="1593734"/>
          <a:ext cx="3620484" cy="3621133"/>
        </a:xfrm>
        <a:prstGeom prst="ellipse">
          <a:avLst/>
        </a:prstGeom>
        <a:solidFill>
          <a:schemeClr val="lt1">
            <a:alpha val="90000"/>
            <a:hueOff val="0"/>
            <a:satOff val="0"/>
            <a:lumOff val="0"/>
            <a:alphaOff val="0"/>
          </a:schemeClr>
        </a:solidFill>
        <a:ln w="6350" cap="flat" cmpd="sng" algn="in">
          <a:solidFill>
            <a:schemeClr val="accent4">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45720" tIns="45720" rIns="45720" bIns="45720" numCol="1" spcCol="1270" anchor="ctr" anchorCtr="0">
          <a:noAutofit/>
        </a:bodyPr>
        <a:lstStyle/>
        <a:p>
          <a:pPr lvl="0" algn="ctr" defTabSz="1600200" rtl="1">
            <a:lnSpc>
              <a:spcPct val="90000"/>
            </a:lnSpc>
            <a:spcBef>
              <a:spcPct val="0"/>
            </a:spcBef>
            <a:spcAft>
              <a:spcPct val="35000"/>
            </a:spcAft>
          </a:pPr>
          <a:r>
            <a:rPr lang="fa-IR" sz="3600" kern="1200"/>
            <a:t>2- تولید گرما از طریق غیر لرزشی (</a:t>
          </a:r>
          <a:r>
            <a:rPr lang="en-US" sz="3600" kern="1200"/>
            <a:t>Non shivering</a:t>
          </a:r>
          <a:r>
            <a:rPr lang="fa-IR" sz="3600" kern="1200"/>
            <a:t>)</a:t>
          </a:r>
          <a:endParaRPr lang="fa-IR" sz="3600" kern="1200" dirty="0"/>
        </a:p>
      </dsp:txBody>
      <dsp:txXfrm>
        <a:off x="1389753" y="2111136"/>
        <a:ext cx="2586306" cy="2586329"/>
      </dsp:txXfrm>
    </dsp:sp>
    <dsp:sp modelId="{F623522A-F4D9-4849-BE98-6B2D6132D02E}">
      <dsp:nvSpPr>
        <dsp:cNvPr id="0" name=""/>
        <dsp:cNvSpPr/>
      </dsp:nvSpPr>
      <dsp:spPr>
        <a:xfrm rot="13500000">
          <a:off x="4752060" y="1463951"/>
          <a:ext cx="3880018" cy="3880018"/>
        </a:xfrm>
        <a:prstGeom prst="teardrop">
          <a:avLst>
            <a:gd name="adj" fmla="val 100000"/>
          </a:avLst>
        </a:prstGeom>
        <a:gradFill rotWithShape="0">
          <a:gsLst>
            <a:gs pos="0">
              <a:schemeClr val="accent4">
                <a:hueOff val="8977625"/>
                <a:satOff val="-22594"/>
                <a:lumOff val="9608"/>
                <a:alphaOff val="0"/>
                <a:tint val="94000"/>
                <a:satMod val="103000"/>
                <a:lumMod val="102000"/>
              </a:schemeClr>
            </a:gs>
            <a:gs pos="50000">
              <a:schemeClr val="accent4">
                <a:hueOff val="8977625"/>
                <a:satOff val="-22594"/>
                <a:lumOff val="9608"/>
                <a:alphaOff val="0"/>
                <a:shade val="100000"/>
                <a:satMod val="110000"/>
                <a:lumMod val="100000"/>
              </a:schemeClr>
            </a:gs>
            <a:gs pos="100000">
              <a:schemeClr val="accent4">
                <a:hueOff val="8977625"/>
                <a:satOff val="-22594"/>
                <a:lumOff val="9608"/>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39AAD3A3-D55E-4739-BD94-71249B830F0B}">
      <dsp:nvSpPr>
        <dsp:cNvPr id="0" name=""/>
        <dsp:cNvSpPr/>
      </dsp:nvSpPr>
      <dsp:spPr>
        <a:xfrm>
          <a:off x="4881827" y="1593734"/>
          <a:ext cx="3620484" cy="3621133"/>
        </a:xfrm>
        <a:prstGeom prst="ellipse">
          <a:avLst/>
        </a:prstGeom>
        <a:solidFill>
          <a:schemeClr val="lt1">
            <a:alpha val="90000"/>
            <a:hueOff val="0"/>
            <a:satOff val="0"/>
            <a:lumOff val="0"/>
            <a:alphaOff val="0"/>
          </a:schemeClr>
        </a:solidFill>
        <a:ln w="6350" cap="flat" cmpd="sng" algn="in">
          <a:solidFill>
            <a:schemeClr val="accent4">
              <a:hueOff val="8977625"/>
              <a:satOff val="-22594"/>
              <a:lumOff val="9608"/>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45720" tIns="45720" rIns="45720" bIns="45720" numCol="1" spcCol="1270" anchor="ctr" anchorCtr="0">
          <a:noAutofit/>
        </a:bodyPr>
        <a:lstStyle/>
        <a:p>
          <a:pPr lvl="0" algn="ctr" defTabSz="1600200" rtl="1">
            <a:lnSpc>
              <a:spcPct val="90000"/>
            </a:lnSpc>
            <a:spcBef>
              <a:spcPct val="0"/>
            </a:spcBef>
            <a:spcAft>
              <a:spcPct val="35000"/>
            </a:spcAft>
          </a:pPr>
          <a:r>
            <a:rPr lang="fa-IR" sz="3600" kern="1200"/>
            <a:t>1- تولید گرما از طریق لرزش (</a:t>
          </a:r>
          <a:r>
            <a:rPr lang="en-US" sz="3600" kern="1200"/>
            <a:t>Shivering</a:t>
          </a:r>
          <a:r>
            <a:rPr lang="fa-IR" sz="3600" kern="1200"/>
            <a:t>)</a:t>
          </a:r>
        </a:p>
      </dsp:txBody>
      <dsp:txXfrm>
        <a:off x="5398916" y="2111136"/>
        <a:ext cx="2586306" cy="2586329"/>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239129E-E87F-447E-B740-0FFAC42A54D0}">
      <dsp:nvSpPr>
        <dsp:cNvPr id="0" name=""/>
        <dsp:cNvSpPr/>
      </dsp:nvSpPr>
      <dsp:spPr>
        <a:xfrm>
          <a:off x="5313362" y="0"/>
          <a:ext cx="4865687" cy="4865687"/>
        </a:xfrm>
        <a:prstGeom prst="pie">
          <a:avLst>
            <a:gd name="adj1" fmla="val 16200000"/>
            <a:gd name="adj2" fmla="val 5400000"/>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80B3BA05-6CE0-4535-A42D-933AFD675DFE}">
      <dsp:nvSpPr>
        <dsp:cNvPr id="0" name=""/>
        <dsp:cNvSpPr/>
      </dsp:nvSpPr>
      <dsp:spPr>
        <a:xfrm>
          <a:off x="0" y="0"/>
          <a:ext cx="7746205" cy="4865687"/>
        </a:xfrm>
        <a:prstGeom prst="rect">
          <a:avLst/>
        </a:prstGeom>
        <a:solidFill>
          <a:schemeClr val="lt1">
            <a:alpha val="90000"/>
            <a:hueOff val="0"/>
            <a:satOff val="0"/>
            <a:lumOff val="0"/>
            <a:alphaOff val="0"/>
          </a:schemeClr>
        </a:solidFill>
        <a:ln w="6350" cap="flat" cmpd="sng" algn="in">
          <a:solidFill>
            <a:schemeClr val="accent2">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a:t>چربی زیر جلدی: </a:t>
          </a:r>
          <a:r>
            <a:rPr lang="fa-IR" sz="2400" kern="1200" dirty="0"/>
            <a:t>عایق حرارتی بوده و در صورتی که میزان چربی زیر جلدی پایین باشد، انتقال گرما از </a:t>
          </a:r>
          <a:r>
            <a:rPr lang="fa-IR" sz="2400" kern="1200" dirty="0" err="1"/>
            <a:t>اندام‌های</a:t>
          </a:r>
          <a:r>
            <a:rPr lang="fa-IR" sz="2400" kern="1200" dirty="0"/>
            <a:t> نوزاد به سطح پوست افزایش می‌یابد و منجر به از دست دادن گرما از طریق پوست می‌گردد. </a:t>
          </a:r>
        </a:p>
      </dsp:txBody>
      <dsp:txXfrm>
        <a:off x="0" y="0"/>
        <a:ext cx="7746205" cy="1459709"/>
      </dsp:txXfrm>
    </dsp:sp>
    <dsp:sp modelId="{971BD262-57E4-4798-991D-948E0B9D5D04}">
      <dsp:nvSpPr>
        <dsp:cNvPr id="0" name=""/>
        <dsp:cNvSpPr/>
      </dsp:nvSpPr>
      <dsp:spPr>
        <a:xfrm>
          <a:off x="6164858" y="1459709"/>
          <a:ext cx="3162694" cy="3162694"/>
        </a:xfrm>
        <a:prstGeom prst="pie">
          <a:avLst>
            <a:gd name="adj1" fmla="val 16200000"/>
            <a:gd name="adj2" fmla="val 5400000"/>
          </a:avLst>
        </a:prstGeom>
        <a:gradFill rotWithShape="0">
          <a:gsLst>
            <a:gs pos="0">
              <a:schemeClr val="accent2">
                <a:hueOff val="-3799048"/>
                <a:satOff val="8413"/>
                <a:lumOff val="11568"/>
                <a:alphaOff val="0"/>
                <a:tint val="94000"/>
                <a:satMod val="103000"/>
                <a:lumMod val="102000"/>
              </a:schemeClr>
            </a:gs>
            <a:gs pos="50000">
              <a:schemeClr val="accent2">
                <a:hueOff val="-3799048"/>
                <a:satOff val="8413"/>
                <a:lumOff val="11568"/>
                <a:alphaOff val="0"/>
                <a:shade val="100000"/>
                <a:satMod val="110000"/>
                <a:lumMod val="100000"/>
              </a:schemeClr>
            </a:gs>
            <a:gs pos="100000">
              <a:schemeClr val="accent2">
                <a:hueOff val="-3799048"/>
                <a:satOff val="8413"/>
                <a:lumOff val="11568"/>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1724827A-A160-472C-B1F8-9F6201F240D8}">
      <dsp:nvSpPr>
        <dsp:cNvPr id="0" name=""/>
        <dsp:cNvSpPr/>
      </dsp:nvSpPr>
      <dsp:spPr>
        <a:xfrm>
          <a:off x="0" y="1459709"/>
          <a:ext cx="7746205" cy="3162694"/>
        </a:xfrm>
        <a:prstGeom prst="rect">
          <a:avLst/>
        </a:prstGeom>
        <a:solidFill>
          <a:schemeClr val="lt1">
            <a:alpha val="90000"/>
            <a:hueOff val="0"/>
            <a:satOff val="0"/>
            <a:lumOff val="0"/>
            <a:alphaOff val="0"/>
          </a:schemeClr>
        </a:solidFill>
        <a:ln w="6350" cap="flat" cmpd="sng" algn="in">
          <a:solidFill>
            <a:schemeClr val="accent2">
              <a:hueOff val="-3799048"/>
              <a:satOff val="8413"/>
              <a:lumOff val="11568"/>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kern="1200"/>
            <a:t>در نوزادان، چربی زیر جلدی ۱۶ درصد از چربی کل بدن را شامل می‌گردد، این در حالی است که این رقم در بالغین معادل ۳۰ درصد چربی کل بدن است.</a:t>
          </a:r>
          <a:endParaRPr lang="en-US" sz="2400" kern="1200" dirty="0"/>
        </a:p>
      </dsp:txBody>
      <dsp:txXfrm>
        <a:off x="0" y="1459709"/>
        <a:ext cx="7746205" cy="1459704"/>
      </dsp:txXfrm>
    </dsp:sp>
    <dsp:sp modelId="{17DAF33D-79D6-4D81-B59C-926D1D990FF0}">
      <dsp:nvSpPr>
        <dsp:cNvPr id="0" name=""/>
        <dsp:cNvSpPr/>
      </dsp:nvSpPr>
      <dsp:spPr>
        <a:xfrm>
          <a:off x="7016353" y="2919414"/>
          <a:ext cx="1459704" cy="1459704"/>
        </a:xfrm>
        <a:prstGeom prst="pie">
          <a:avLst>
            <a:gd name="adj1" fmla="val 16200000"/>
            <a:gd name="adj2" fmla="val 5400000"/>
          </a:avLst>
        </a:prstGeom>
        <a:gradFill rotWithShape="0">
          <a:gsLst>
            <a:gs pos="0">
              <a:schemeClr val="accent2">
                <a:hueOff val="-7598096"/>
                <a:satOff val="16827"/>
                <a:lumOff val="23137"/>
                <a:alphaOff val="0"/>
                <a:tint val="94000"/>
                <a:satMod val="103000"/>
                <a:lumMod val="102000"/>
              </a:schemeClr>
            </a:gs>
            <a:gs pos="50000">
              <a:schemeClr val="accent2">
                <a:hueOff val="-7598096"/>
                <a:satOff val="16827"/>
                <a:lumOff val="23137"/>
                <a:alphaOff val="0"/>
                <a:shade val="100000"/>
                <a:satMod val="110000"/>
                <a:lumMod val="100000"/>
              </a:schemeClr>
            </a:gs>
            <a:gs pos="100000">
              <a:schemeClr val="accent2">
                <a:hueOff val="-7598096"/>
                <a:satOff val="16827"/>
                <a:lumOff val="23137"/>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sp>
    <dsp:sp modelId="{1CA3E7C1-6DD6-49D9-A55A-1A3058A06861}">
      <dsp:nvSpPr>
        <dsp:cNvPr id="0" name=""/>
        <dsp:cNvSpPr/>
      </dsp:nvSpPr>
      <dsp:spPr>
        <a:xfrm>
          <a:off x="0" y="2919414"/>
          <a:ext cx="7746205" cy="1459704"/>
        </a:xfrm>
        <a:prstGeom prst="rect">
          <a:avLst/>
        </a:prstGeom>
        <a:solidFill>
          <a:schemeClr val="lt1">
            <a:alpha val="90000"/>
            <a:hueOff val="0"/>
            <a:satOff val="0"/>
            <a:lumOff val="0"/>
            <a:alphaOff val="0"/>
          </a:schemeClr>
        </a:solidFill>
        <a:ln w="6350" cap="flat" cmpd="sng" algn="in">
          <a:solidFill>
            <a:schemeClr val="accent2">
              <a:hueOff val="-7598096"/>
              <a:satOff val="16827"/>
              <a:lumOff val="23137"/>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kern="1200"/>
            <a:t>هر چه نوزاد نارس تر یا نسبت به سن بارداری کوچک‌تر باشد، میزان چربی زیر جلدی کمتری دارد.</a:t>
          </a:r>
          <a:endParaRPr lang="en-US" sz="2400" kern="1200" dirty="0"/>
        </a:p>
      </dsp:txBody>
      <dsp:txXfrm>
        <a:off x="0" y="2919414"/>
        <a:ext cx="7746205" cy="1459704"/>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60C48-37AD-4A03-B4F0-857E54AC9C59}">
      <dsp:nvSpPr>
        <dsp:cNvPr id="0" name=""/>
        <dsp:cNvSpPr/>
      </dsp:nvSpPr>
      <dsp:spPr>
        <a:xfrm rot="5400000">
          <a:off x="4802667" y="-364638"/>
          <a:ext cx="3395133" cy="4124410"/>
        </a:xfrm>
        <a:prstGeom prst="flowChartManualOperation">
          <a:avLst/>
        </a:prstGeom>
        <a:gradFill rotWithShape="0">
          <a:gsLst>
            <a:gs pos="0">
              <a:schemeClr val="accent4">
                <a:hueOff val="0"/>
                <a:satOff val="0"/>
                <a:lumOff val="0"/>
                <a:alphaOff val="0"/>
                <a:tint val="94000"/>
                <a:satMod val="103000"/>
                <a:lumMod val="102000"/>
              </a:schemeClr>
            </a:gs>
            <a:gs pos="50000">
              <a:schemeClr val="accent4">
                <a:hueOff val="0"/>
                <a:satOff val="0"/>
                <a:lumOff val="0"/>
                <a:alphaOff val="0"/>
                <a:shade val="100000"/>
                <a:satMod val="110000"/>
                <a:lumMod val="100000"/>
              </a:schemeClr>
            </a:gs>
            <a:gs pos="100000">
              <a:schemeClr val="accent4">
                <a:hueOff val="0"/>
                <a:satOff val="0"/>
                <a:lumOff val="0"/>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1450" tIns="0" rIns="172393" bIns="0" numCol="1" spcCol="1270" anchor="ctr" anchorCtr="0">
          <a:noAutofit/>
        </a:bodyPr>
        <a:lstStyle/>
        <a:p>
          <a:pPr lvl="0" algn="ctr" defTabSz="1200150" rtl="1">
            <a:lnSpc>
              <a:spcPct val="90000"/>
            </a:lnSpc>
            <a:spcBef>
              <a:spcPct val="0"/>
            </a:spcBef>
            <a:spcAft>
              <a:spcPct val="35000"/>
            </a:spcAft>
          </a:pPr>
          <a:r>
            <a:rPr lang="fa-IR" sz="2700" kern="1200"/>
            <a:t>1- دمای زیربغلی </a:t>
          </a:r>
          <a:r>
            <a:rPr lang="en-US" sz="2700" kern="1200"/>
            <a:t> (Axillary) </a:t>
          </a:r>
          <a:r>
            <a:rPr lang="fa-IR" sz="2700" kern="1200"/>
            <a:t>۳۶،۵ الی ۳۷،۵ در نوزاد ترم و دمای ۳۶،۳ الى ۳۶،۹ در نوزادان نارس به عنوان محدوده نرمال می‌باشد. </a:t>
          </a:r>
        </a:p>
      </dsp:txBody>
      <dsp:txXfrm rot="5400000">
        <a:off x="4802667" y="-364638"/>
        <a:ext cx="3395133" cy="4124410"/>
      </dsp:txXfrm>
    </dsp:sp>
    <dsp:sp modelId="{BBC3EBC6-34DF-4C9C-90BC-C3C11F86B206}">
      <dsp:nvSpPr>
        <dsp:cNvPr id="0" name=""/>
        <dsp:cNvSpPr/>
      </dsp:nvSpPr>
      <dsp:spPr>
        <a:xfrm rot="5400000">
          <a:off x="368926" y="-364638"/>
          <a:ext cx="3395133" cy="4124410"/>
        </a:xfrm>
        <a:prstGeom prst="flowChartManualOperation">
          <a:avLst/>
        </a:prstGeom>
        <a:gradFill rotWithShape="0">
          <a:gsLst>
            <a:gs pos="0">
              <a:schemeClr val="accent4">
                <a:hueOff val="8977625"/>
                <a:satOff val="-22594"/>
                <a:lumOff val="9608"/>
                <a:alphaOff val="0"/>
                <a:tint val="94000"/>
                <a:satMod val="103000"/>
                <a:lumMod val="102000"/>
              </a:schemeClr>
            </a:gs>
            <a:gs pos="50000">
              <a:schemeClr val="accent4">
                <a:hueOff val="8977625"/>
                <a:satOff val="-22594"/>
                <a:lumOff val="9608"/>
                <a:alphaOff val="0"/>
                <a:shade val="100000"/>
                <a:satMod val="110000"/>
                <a:lumMod val="100000"/>
              </a:schemeClr>
            </a:gs>
            <a:gs pos="100000">
              <a:schemeClr val="accent4">
                <a:hueOff val="8977625"/>
                <a:satOff val="-22594"/>
                <a:lumOff val="9608"/>
                <a:alphaOff val="0"/>
                <a:shade val="78000"/>
                <a:satMod val="120000"/>
                <a:lumMod val="99000"/>
              </a:schemeClr>
            </a:gs>
          </a:gsLst>
          <a:lin ang="5400000" scaled="0"/>
        </a:gradFill>
        <a:ln>
          <a:noFill/>
        </a:ln>
        <a:effectLst>
          <a:outerShdw blurRad="38100" dist="25400" dir="5400000" algn="ctr" rotWithShape="0">
            <a:srgbClr val="000000">
              <a:alpha val="25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1450" tIns="0" rIns="172393" bIns="0" numCol="1" spcCol="1270" anchor="ctr" anchorCtr="0">
          <a:noAutofit/>
        </a:bodyPr>
        <a:lstStyle/>
        <a:p>
          <a:pPr lvl="0" algn="ctr" defTabSz="1200150" rtl="1">
            <a:lnSpc>
              <a:spcPct val="90000"/>
            </a:lnSpc>
            <a:spcBef>
              <a:spcPct val="0"/>
            </a:spcBef>
            <a:spcAft>
              <a:spcPct val="35000"/>
            </a:spcAft>
          </a:pPr>
          <a:r>
            <a:rPr lang="fa-IR" sz="2700" kern="1200" dirty="0">
              <a:solidFill>
                <a:schemeClr val="tx1"/>
              </a:solidFill>
            </a:rPr>
            <a:t>2- دمای سطح پوست ۳۵.۵ الی ۳۶.۶ در نوزاد </a:t>
          </a:r>
          <a:r>
            <a:rPr lang="fa-IR" sz="2700" kern="1200" dirty="0" err="1">
              <a:solidFill>
                <a:schemeClr val="tx1"/>
              </a:solidFill>
            </a:rPr>
            <a:t>ترم</a:t>
          </a:r>
          <a:r>
            <a:rPr lang="fa-IR" sz="2700" kern="1200" dirty="0">
              <a:solidFill>
                <a:schemeClr val="tx1"/>
              </a:solidFill>
            </a:rPr>
            <a:t> و دمای ۳۶.۲ </a:t>
          </a:r>
          <a:r>
            <a:rPr lang="fa-IR" sz="2700" kern="1200" dirty="0" err="1">
              <a:solidFill>
                <a:schemeClr val="tx1"/>
              </a:solidFill>
            </a:rPr>
            <a:t>إلى</a:t>
          </a:r>
          <a:r>
            <a:rPr lang="fa-IR" sz="2700" kern="1200" dirty="0">
              <a:solidFill>
                <a:schemeClr val="tx1"/>
              </a:solidFill>
            </a:rPr>
            <a:t> ۳۷.۲ در نوزاد نارس به عنوان محدوده نرمال می‌باشد.</a:t>
          </a:r>
          <a:endParaRPr lang="en-US" sz="2700" kern="1200" dirty="0">
            <a:solidFill>
              <a:schemeClr val="tx1"/>
            </a:solidFill>
          </a:endParaRPr>
        </a:p>
      </dsp:txBody>
      <dsp:txXfrm rot="5400000">
        <a:off x="368926" y="-364638"/>
        <a:ext cx="3395133" cy="4124410"/>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default#2">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default#3">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default#4">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4DEF72CD-2EF5-424A-B74E-080D50A6754E}" type="datetimeFigureOut">
              <a:rPr lang="fa-IR" smtClean="0"/>
              <a:pPr/>
              <a:t>1442/06/05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A91441DE-D386-49DC-B1AE-2CD0AC451D6F}" type="slidenum">
              <a:rPr lang="fa-IR" smtClean="0"/>
              <a:pPr/>
              <a:t>‹#›</a:t>
            </a:fld>
            <a:endParaRPr lang="fa-IR"/>
          </a:p>
        </p:txBody>
      </p:sp>
    </p:spTree>
    <p:extLst>
      <p:ext uri="{BB962C8B-B14F-4D97-AF65-F5344CB8AC3E}">
        <p14:creationId xmlns:p14="http://schemas.microsoft.com/office/powerpoint/2010/main" xmlns="" val="35259389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2634018" y="61854"/>
            <a:ext cx="6728346" cy="6720186"/>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a:effectLst>
            <a:outerShdw blurRad="63500" sx="102000" sy="102000" algn="ctr" rotWithShape="0">
              <a:prstClr val="black">
                <a:alpha val="40000"/>
              </a:prstClr>
            </a:outerShdw>
          </a:effectLst>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0" baseline="0"/>
            </a:lvl1pPr>
          </a:lstStyle>
          <a:p>
            <a:r>
              <a:rPr lang="en-US"/>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D89569C4-163A-441F-B8CC-79386DCEE84A}" type="datetime8">
              <a:rPr lang="fa-IR" smtClean="0"/>
              <a:pPr/>
              <a:t>21/ژانويه/18</a:t>
            </a:fld>
            <a:endParaRPr lang="fa-IR"/>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fa-IR"/>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A457980C-6322-4AAE-A3C7-11638325351D}" type="slidenum">
              <a:rPr lang="fa-IR" smtClean="0"/>
              <a:pPr/>
              <a:t>‹#›</a:t>
            </a:fld>
            <a:endParaRPr lang="fa-IR"/>
          </a:p>
        </p:txBody>
      </p:sp>
      <p:sp>
        <p:nvSpPr>
          <p:cNvPr id="13" name="Rectangle 12"/>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17595902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9D96FE3-F7AC-4966-851E-E289E02DAFD6}" type="datetime8">
              <a:rPr lang="fa-IR" smtClean="0"/>
              <a:pPr/>
              <a:t>21/ژانويه/18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457980C-6322-4AAE-A3C7-11638325351D}" type="slidenum">
              <a:rPr lang="fa-IR" smtClean="0"/>
              <a:pPr/>
              <a:t>‹#›</a:t>
            </a:fld>
            <a:endParaRPr lang="fa-IR"/>
          </a:p>
        </p:txBody>
      </p:sp>
    </p:spTree>
    <p:extLst>
      <p:ext uri="{BB962C8B-B14F-4D97-AF65-F5344CB8AC3E}">
        <p14:creationId xmlns:p14="http://schemas.microsoft.com/office/powerpoint/2010/main" xmlns="" val="40919301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97C4F1-AD6A-4A11-AEAD-BB4D892D87A9}" type="datetime8">
              <a:rPr lang="fa-IR" smtClean="0"/>
              <a:pPr/>
              <a:t>21/ژانويه/18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457980C-6322-4AAE-A3C7-11638325351D}" type="slidenum">
              <a:rPr lang="fa-IR" smtClean="0"/>
              <a:pPr/>
              <a:t>‹#›</a:t>
            </a:fld>
            <a:endParaRPr lang="fa-IR"/>
          </a:p>
        </p:txBody>
      </p:sp>
    </p:spTree>
    <p:extLst>
      <p:ext uri="{BB962C8B-B14F-4D97-AF65-F5344CB8AC3E}">
        <p14:creationId xmlns:p14="http://schemas.microsoft.com/office/powerpoint/2010/main" xmlns="" val="35694219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51678" y="382385"/>
            <a:ext cx="10178322" cy="1064278"/>
          </a:xfrm>
        </p:spPr>
        <p:txBody>
          <a:bodyPr/>
          <a:lstStyle>
            <a:lvl1pPr algn="ctr">
              <a:defRPr b="1" spc="0" baseline="0">
                <a:ln>
                  <a:solidFill>
                    <a:sysClr val="windowText" lastClr="000000"/>
                  </a:solidFill>
                </a:ln>
                <a:solidFill>
                  <a:srgbClr val="CD4BCD"/>
                </a:solidFill>
              </a:defRPr>
            </a:lvl1pPr>
          </a:lstStyle>
          <a:p>
            <a:r>
              <a:rPr lang="en-US"/>
              <a:t>Click to edit Master title style</a:t>
            </a:r>
            <a:endParaRPr lang="en-US" dirty="0"/>
          </a:p>
        </p:txBody>
      </p:sp>
      <p:sp>
        <p:nvSpPr>
          <p:cNvPr id="3" name="Content Placeholder 2"/>
          <p:cNvSpPr>
            <a:spLocks noGrp="1"/>
          </p:cNvSpPr>
          <p:nvPr>
            <p:ph idx="1"/>
          </p:nvPr>
        </p:nvSpPr>
        <p:spPr>
          <a:xfrm>
            <a:off x="1251678" y="1610437"/>
            <a:ext cx="10178322" cy="4865178"/>
          </a:xfrm>
        </p:spPr>
        <p:txBody>
          <a:bodyPr>
            <a:normAutofit/>
          </a:bodyPr>
          <a:lstStyle>
            <a:lvl1pPr algn="just">
              <a:lnSpc>
                <a:spcPct val="150000"/>
              </a:lnSpc>
              <a:defRPr sz="2800">
                <a:solidFill>
                  <a:schemeClr val="tx1"/>
                </a:solidFill>
              </a:defRPr>
            </a:lvl1pPr>
            <a:lvl2pPr algn="just">
              <a:lnSpc>
                <a:spcPct val="150000"/>
              </a:lnSpc>
              <a:defRPr sz="2400">
                <a:solidFill>
                  <a:schemeClr val="tx1"/>
                </a:solidFill>
              </a:defRPr>
            </a:lvl2pPr>
            <a:lvl3pPr algn="just">
              <a:lnSpc>
                <a:spcPct val="150000"/>
              </a:lnSpc>
              <a:defRPr sz="2000">
                <a:solidFill>
                  <a:schemeClr val="tx1"/>
                </a:solidFill>
              </a:defRPr>
            </a:lvl3pPr>
            <a:lvl4pPr algn="just">
              <a:lnSpc>
                <a:spcPct val="150000"/>
              </a:lnSpc>
              <a:defRPr sz="1800">
                <a:solidFill>
                  <a:schemeClr val="tx1"/>
                </a:solidFill>
              </a:defRPr>
            </a:lvl4pPr>
            <a:lvl5pPr algn="just">
              <a:lnSpc>
                <a:spcPct val="150000"/>
              </a:lnSpc>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EB17D3B-0F39-454B-89BA-A307D95D4624}" type="datetime8">
              <a:rPr lang="fa-IR" smtClean="0"/>
              <a:pPr/>
              <a:t>21/ژانويه/18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a:xfrm>
            <a:off x="-2157483" y="6023012"/>
            <a:ext cx="2819399" cy="345796"/>
          </a:xfrm>
        </p:spPr>
        <p:txBody>
          <a:bodyPr/>
          <a:lstStyle>
            <a:lvl1pPr>
              <a:defRPr sz="1600">
                <a:solidFill>
                  <a:schemeClr val="bg1"/>
                </a:solidFill>
              </a:defRPr>
            </a:lvl1pPr>
          </a:lstStyle>
          <a:p>
            <a:fld id="{A457980C-6322-4AAE-A3C7-11638325351D}" type="slidenum">
              <a:rPr lang="fa-IR" smtClean="0"/>
              <a:pPr/>
              <a:t>‹#›</a:t>
            </a:fld>
            <a:endParaRPr lang="fa-IR"/>
          </a:p>
        </p:txBody>
      </p:sp>
    </p:spTree>
    <p:extLst>
      <p:ext uri="{BB962C8B-B14F-4D97-AF65-F5344CB8AC3E}">
        <p14:creationId xmlns:p14="http://schemas.microsoft.com/office/powerpoint/2010/main" xmlns="" val="1210151746"/>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lgn="ctr">
              <a:defRPr sz="8400" spc="0"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gn="ctr">
              <a:lnSpc>
                <a:spcPct val="100000"/>
              </a:lnSpc>
              <a:buNone/>
              <a:defRPr sz="2000" b="1" i="0" cap="all" spc="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B6AB432F-E82E-43B6-9DC6-12452AFE4C86}" type="datetime8">
              <a:rPr lang="fa-IR" smtClean="0"/>
              <a:pPr/>
              <a:t>21/ژانويه/18</a:t>
            </a:fld>
            <a:endParaRPr lang="fa-IR"/>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fa-IR"/>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A457980C-6322-4AAE-A3C7-11638325351D}" type="slidenum">
              <a:rPr lang="fa-IR" smtClean="0"/>
              <a:pPr/>
              <a:t>‹#›</a:t>
            </a:fld>
            <a:endParaRPr lang="fa-IR"/>
          </a:p>
        </p:txBody>
      </p:sp>
      <p:grpSp>
        <p:nvGrpSpPr>
          <p:cNvPr id="7" name="Group 6"/>
          <p:cNvGrpSpPr/>
          <p:nvPr/>
        </p:nvGrpSpPr>
        <p:grpSpPr>
          <a:xfrm>
            <a:off x="0" y="0"/>
            <a:ext cx="2814638" cy="6858000"/>
            <a:chOff x="0" y="0"/>
            <a:chExt cx="2814638" cy="6858000"/>
          </a:xfrm>
        </p:grpSpPr>
        <p:sp>
          <p:nvSpPr>
            <p:cNvPr id="11" name="Freeform 6"/>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xmlns="" val="292579358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8BA300A-1D9B-4A6C-AA1A-0B46C0CBFEAA}" type="datetime8">
              <a:rPr lang="fa-IR" smtClean="0"/>
              <a:pPr/>
              <a:t>21/ژانويه/18</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457980C-6322-4AAE-A3C7-11638325351D}" type="slidenum">
              <a:rPr lang="fa-IR" smtClean="0"/>
              <a:pPr/>
              <a:t>‹#›</a:t>
            </a:fld>
            <a:endParaRPr lang="fa-IR"/>
          </a:p>
        </p:txBody>
      </p:sp>
    </p:spTree>
    <p:extLst>
      <p:ext uri="{BB962C8B-B14F-4D97-AF65-F5344CB8AC3E}">
        <p14:creationId xmlns:p14="http://schemas.microsoft.com/office/powerpoint/2010/main" xmlns="" val="2650292511"/>
      </p:ext>
    </p:extLst>
  </p:cSld>
  <p:clrMapOvr>
    <a:masterClrMapping/>
  </p:clrMapOvr>
  <p:extLst mod="1">
    <p:ext uri="{DCECCB84-F9BA-43D5-87BE-67443E8EF086}">
      <p15:sldGuideLst xmlns:p15="http://schemas.microsoft.com/office/powerpoint/2012/main" xmlns=""/>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C3BAA17-D044-4FE8-82DC-BEAB257A125E}" type="datetime8">
              <a:rPr lang="fa-IR" smtClean="0"/>
              <a:pPr/>
              <a:t>21/ژانويه/18</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A457980C-6322-4AAE-A3C7-11638325351D}" type="slidenum">
              <a:rPr lang="fa-IR" smtClean="0"/>
              <a:pPr/>
              <a:t>‹#›</a:t>
            </a:fld>
            <a:endParaRPr lang="fa-IR"/>
          </a:p>
        </p:txBody>
      </p:sp>
    </p:spTree>
    <p:extLst>
      <p:ext uri="{BB962C8B-B14F-4D97-AF65-F5344CB8AC3E}">
        <p14:creationId xmlns:p14="http://schemas.microsoft.com/office/powerpoint/2010/main" xmlns="" val="213027349"/>
      </p:ext>
    </p:extLst>
  </p:cSld>
  <p:clrMapOvr>
    <a:masterClrMapping/>
  </p:clrMapOvr>
  <p:extLst mod="1">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FAA2A4E-9ED2-498D-8ED6-300DC32AF198}" type="datetime8">
              <a:rPr lang="fa-IR" smtClean="0"/>
              <a:pPr/>
              <a:t>21/ژانويه/18</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A457980C-6322-4AAE-A3C7-11638325351D}" type="slidenum">
              <a:rPr lang="fa-IR" smtClean="0"/>
              <a:pPr/>
              <a:t>‹#›</a:t>
            </a:fld>
            <a:endParaRPr lang="fa-IR"/>
          </a:p>
        </p:txBody>
      </p:sp>
    </p:spTree>
    <p:extLst>
      <p:ext uri="{BB962C8B-B14F-4D97-AF65-F5344CB8AC3E}">
        <p14:creationId xmlns:p14="http://schemas.microsoft.com/office/powerpoint/2010/main" xmlns="" val="1572258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7DA74F-AB13-40CE-B404-0B6F10F8F8E5}" type="datetime8">
              <a:rPr lang="fa-IR" smtClean="0"/>
              <a:pPr/>
              <a:t>21/ژانويه/18</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A457980C-6322-4AAE-A3C7-11638325351D}" type="slidenum">
              <a:rPr lang="fa-IR" smtClean="0"/>
              <a:pPr/>
              <a:t>‹#›</a:t>
            </a:fld>
            <a:endParaRPr lang="fa-IR"/>
          </a:p>
        </p:txBody>
      </p:sp>
    </p:spTree>
    <p:extLst>
      <p:ext uri="{BB962C8B-B14F-4D97-AF65-F5344CB8AC3E}">
        <p14:creationId xmlns:p14="http://schemas.microsoft.com/office/powerpoint/2010/main" xmlns="" val="4273514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7" name="Freeform 11"/>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BBE62108-31D5-454A-8909-A619621BA916}" type="datetime8">
              <a:rPr lang="fa-IR" smtClean="0"/>
              <a:pPr/>
              <a:t>21/ژانويه/18</a:t>
            </a:fld>
            <a:endParaRPr lang="fa-IR"/>
          </a:p>
        </p:txBody>
      </p:sp>
      <p:sp>
        <p:nvSpPr>
          <p:cNvPr id="6" name="Footer Placeholder 5"/>
          <p:cNvSpPr>
            <a:spLocks noGrp="1"/>
          </p:cNvSpPr>
          <p:nvPr>
            <p:ph type="ftr" sz="quarter" idx="11"/>
          </p:nvPr>
        </p:nvSpPr>
        <p:spPr>
          <a:xfrm>
            <a:off x="2103620" y="6375679"/>
            <a:ext cx="3482179" cy="345796"/>
          </a:xfrm>
        </p:spPr>
        <p:txBody>
          <a:bodyPr/>
          <a:lstStyle/>
          <a:p>
            <a:endParaRPr lang="fa-IR"/>
          </a:p>
        </p:txBody>
      </p:sp>
      <p:sp>
        <p:nvSpPr>
          <p:cNvPr id="7" name="Slide Number Placeholder 6"/>
          <p:cNvSpPr>
            <a:spLocks noGrp="1"/>
          </p:cNvSpPr>
          <p:nvPr>
            <p:ph type="sldNum" sz="quarter" idx="12"/>
          </p:nvPr>
        </p:nvSpPr>
        <p:spPr>
          <a:xfrm>
            <a:off x="5691014" y="6375679"/>
            <a:ext cx="1232456" cy="345796"/>
          </a:xfrm>
        </p:spPr>
        <p:txBody>
          <a:bodyPr/>
          <a:lstStyle/>
          <a:p>
            <a:fld id="{A457980C-6322-4AAE-A3C7-11638325351D}" type="slidenum">
              <a:rPr lang="fa-IR" smtClean="0"/>
              <a:pPr/>
              <a:t>‹#›</a:t>
            </a:fld>
            <a:endParaRPr lang="fa-IR"/>
          </a:p>
        </p:txBody>
      </p:sp>
      <p:sp>
        <p:nvSpPr>
          <p:cNvPr id="8" name="Rectangle 7"/>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2905000197"/>
      </p:ext>
    </p:extLst>
  </p:cSld>
  <p:clrMapOvr>
    <a:masterClrMapping/>
  </p:clrMapOvr>
  <p:extLst mod="1">
    <p:ext uri="{DCECCB84-F9BA-43D5-87BE-67443E8EF086}">
      <p15:sldGuideLst xmlns:p15="http://schemas.microsoft.com/office/powerpoint/2012/main" xmlns="">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Freeform 11"/>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2BCCABFE-7C77-4250-A9DE-779BFBEF0D9B}" type="datetime8">
              <a:rPr lang="fa-IR" smtClean="0"/>
              <a:pPr/>
              <a:t>21/ژانويه/18</a:t>
            </a:fld>
            <a:endParaRPr lang="fa-IR"/>
          </a:p>
        </p:txBody>
      </p:sp>
      <p:sp>
        <p:nvSpPr>
          <p:cNvPr id="6" name="Footer Placeholder 5"/>
          <p:cNvSpPr>
            <a:spLocks noGrp="1"/>
          </p:cNvSpPr>
          <p:nvPr>
            <p:ph type="ftr" sz="quarter" idx="11"/>
          </p:nvPr>
        </p:nvSpPr>
        <p:spPr>
          <a:xfrm>
            <a:off x="2103621" y="6375679"/>
            <a:ext cx="3482178" cy="345796"/>
          </a:xfrm>
        </p:spPr>
        <p:txBody>
          <a:bodyPr/>
          <a:lstStyle/>
          <a:p>
            <a:endParaRPr lang="fa-IR"/>
          </a:p>
        </p:txBody>
      </p:sp>
      <p:sp>
        <p:nvSpPr>
          <p:cNvPr id="7" name="Slide Number Placeholder 6"/>
          <p:cNvSpPr>
            <a:spLocks noGrp="1"/>
          </p:cNvSpPr>
          <p:nvPr>
            <p:ph type="sldNum" sz="quarter" idx="12"/>
          </p:nvPr>
        </p:nvSpPr>
        <p:spPr>
          <a:xfrm>
            <a:off x="5687568" y="6375679"/>
            <a:ext cx="1234440" cy="345796"/>
          </a:xfrm>
        </p:spPr>
        <p:txBody>
          <a:bodyPr/>
          <a:lstStyle/>
          <a:p>
            <a:fld id="{A457980C-6322-4AAE-A3C7-11638325351D}" type="slidenum">
              <a:rPr lang="fa-IR" smtClean="0"/>
              <a:pPr/>
              <a:t>‹#›</a:t>
            </a:fld>
            <a:endParaRPr lang="fa-IR"/>
          </a:p>
        </p:txBody>
      </p:sp>
    </p:spTree>
    <p:extLst>
      <p:ext uri="{BB962C8B-B14F-4D97-AF65-F5344CB8AC3E}">
        <p14:creationId xmlns:p14="http://schemas.microsoft.com/office/powerpoint/2010/main" xmlns="" val="344841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DAB77CA5-2BF1-4F7E-B5FC-E8D8271F04B8}" type="datetime8">
              <a:rPr lang="fa-IR" smtClean="0"/>
              <a:pPr/>
              <a:t>21/ژانويه/18</a:t>
            </a:fld>
            <a:endParaRPr lang="fa-IR"/>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fa-IR"/>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A457980C-6322-4AAE-A3C7-11638325351D}" type="slidenum">
              <a:rPr lang="fa-IR" smtClean="0"/>
              <a:pPr/>
              <a:t>‹#›</a:t>
            </a:fld>
            <a:endParaRPr lang="fa-IR"/>
          </a:p>
        </p:txBody>
      </p:sp>
      <p:sp>
        <p:nvSpPr>
          <p:cNvPr id="11" name="Freeform 6"/>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CD4BCD"/>
          </a:solidFill>
          <a:ln w="0">
            <a:noFill/>
            <a:prstDash val="solid"/>
            <a:round/>
            <a:headEnd/>
            <a:tailEnd/>
          </a:ln>
        </p:spPr>
      </p:sp>
      <p:sp>
        <p:nvSpPr>
          <p:cNvPr id="12" name="Rectangle 11"/>
          <p:cNvSpPr/>
          <p:nvPr/>
        </p:nvSpPr>
        <p:spPr>
          <a:xfrm>
            <a:off x="11908536" y="0"/>
            <a:ext cx="283464" cy="6858000"/>
          </a:xfrm>
          <a:prstGeom prst="rect">
            <a:avLst/>
          </a:prstGeom>
          <a:solidFill>
            <a:srgbClr val="CD4BCD"/>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12928419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1"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r" defTabSz="914400" rtl="1"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r" defTabSz="914400" rtl="1"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r" defTabSz="914400" rtl="1"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r" defTabSz="914400" rtl="1"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r" defTabSz="914400" rtl="1"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r" defTabSz="914400" rtl="1"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r" defTabSz="914400" rtl="1"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r" defTabSz="914400" rtl="1"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r" defTabSz="914400" rtl="1"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1.xml"/><Relationship Id="rId7" Type="http://schemas.openxmlformats.org/officeDocument/2006/relationships/image" Target="../media/image8.png"/><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09EA6CDA-23DA-49BD-BAD5-D251BBA07DB2}"/>
              </a:ext>
            </a:extLst>
          </p:cNvPr>
          <p:cNvSpPr>
            <a:spLocks noGrp="1"/>
          </p:cNvSpPr>
          <p:nvPr>
            <p:ph idx="1"/>
          </p:nvPr>
        </p:nvSpPr>
        <p:spPr>
          <a:xfrm>
            <a:off x="1306368" y="1332634"/>
            <a:ext cx="10179050" cy="4865688"/>
          </a:xfrm>
        </p:spPr>
        <p:txBody>
          <a:bodyPr>
            <a:normAutofit fontScale="92500" lnSpcReduction="10000"/>
          </a:bodyPr>
          <a:lstStyle/>
          <a:p>
            <a:pPr marL="0" indent="0" algn="ctr" rtl="0">
              <a:buNone/>
            </a:pPr>
            <a:r>
              <a:rPr lang="en-US" sz="4400" b="1" dirty="0"/>
              <a:t>In the name of Good</a:t>
            </a:r>
          </a:p>
          <a:p>
            <a:pPr marL="0" indent="0" algn="ctr" rtl="0">
              <a:buNone/>
            </a:pPr>
            <a:r>
              <a:rPr lang="en-US" sz="4400" dirty="0"/>
              <a:t>hypothermia in neonate</a:t>
            </a:r>
          </a:p>
          <a:p>
            <a:pPr marL="0" indent="0" algn="ctr" rtl="0">
              <a:buNone/>
            </a:pPr>
            <a:r>
              <a:rPr lang="en-US" sz="4400" dirty="0"/>
              <a:t>Dr. </a:t>
            </a:r>
            <a:r>
              <a:rPr lang="en-US" sz="4400" dirty="0" err="1"/>
              <a:t>zahra</a:t>
            </a:r>
            <a:r>
              <a:rPr lang="en-US" sz="4400" dirty="0"/>
              <a:t> Vahedi</a:t>
            </a:r>
          </a:p>
          <a:p>
            <a:pPr marL="0" indent="0" algn="ctr" rtl="0">
              <a:buNone/>
            </a:pPr>
            <a:r>
              <a:rPr lang="en-US" sz="4400" dirty="0"/>
              <a:t>Neonatologist</a:t>
            </a:r>
          </a:p>
          <a:p>
            <a:pPr marL="0" indent="0" algn="ctr" rtl="0">
              <a:buNone/>
            </a:pPr>
            <a:r>
              <a:rPr lang="en-US" sz="4400" dirty="0"/>
              <a:t>IUMS</a:t>
            </a:r>
            <a:endParaRPr lang="fa-IR" sz="4400" dirty="0"/>
          </a:p>
        </p:txBody>
      </p:sp>
      <p:sp>
        <p:nvSpPr>
          <p:cNvPr id="4" name="Slide Number Placeholder 3">
            <a:extLst>
              <a:ext uri="{FF2B5EF4-FFF2-40B4-BE49-F238E27FC236}">
                <a16:creationId xmlns:a16="http://schemas.microsoft.com/office/drawing/2014/main" xmlns="" id="{E606FB01-B557-481A-AD83-DB5448A9CF0C}"/>
              </a:ext>
            </a:extLst>
          </p:cNvPr>
          <p:cNvSpPr>
            <a:spLocks noGrp="1"/>
          </p:cNvSpPr>
          <p:nvPr>
            <p:ph type="sldNum" sz="quarter" idx="12"/>
          </p:nvPr>
        </p:nvSpPr>
        <p:spPr>
          <a:xfrm>
            <a:off x="-2157483" y="6023012"/>
            <a:ext cx="2819399" cy="345796"/>
          </a:xfrm>
        </p:spPr>
        <p:txBody>
          <a:bodyPr/>
          <a:lstStyle/>
          <a:p>
            <a:fld id="{A457980C-6322-4AAE-A3C7-11638325351D}" type="slidenum">
              <a:rPr lang="fa-IR" smtClean="0"/>
              <a:pPr/>
              <a:t>1</a:t>
            </a:fld>
            <a:endParaRPr lang="fa-IR"/>
          </a:p>
        </p:txBody>
      </p:sp>
    </p:spTree>
    <p:extLst>
      <p:ext uri="{BB962C8B-B14F-4D97-AF65-F5344CB8AC3E}">
        <p14:creationId xmlns:p14="http://schemas.microsoft.com/office/powerpoint/2010/main" xmlns="" val="15975766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lstStyle/>
          <a:p>
            <a:r>
              <a:rPr lang="fa-IR" dirty="0"/>
              <a:t>3- تابش (</a:t>
            </a:r>
            <a:r>
              <a:rPr lang="en-US" dirty="0"/>
              <a:t>Radiation</a:t>
            </a:r>
            <a:r>
              <a:rPr lang="fa-IR" dirty="0"/>
              <a:t>)</a:t>
            </a:r>
          </a:p>
        </p:txBody>
      </p:sp>
      <p:sp>
        <p:nvSpPr>
          <p:cNvPr id="3" name="Content Placeholder 2">
            <a:extLst>
              <a:ext uri="{FF2B5EF4-FFF2-40B4-BE49-F238E27FC236}">
                <a16:creationId xmlns:a16="http://schemas.microsoft.com/office/drawing/2014/main" xmlns="" id="{C1B3129C-9C0E-4E3E-A1A0-FD94D8E0D0A3}"/>
              </a:ext>
            </a:extLst>
          </p:cNvPr>
          <p:cNvSpPr>
            <a:spLocks noGrp="1"/>
          </p:cNvSpPr>
          <p:nvPr>
            <p:ph idx="1"/>
          </p:nvPr>
        </p:nvSpPr>
        <p:spPr>
          <a:xfrm>
            <a:off x="1251678" y="1610437"/>
            <a:ext cx="10178322" cy="4865178"/>
          </a:xfrm>
        </p:spPr>
        <p:txBody>
          <a:bodyPr>
            <a:normAutofit fontScale="92500" lnSpcReduction="20000"/>
          </a:bodyPr>
          <a:lstStyle/>
          <a:p>
            <a:pPr lvl="0"/>
            <a:r>
              <a:rPr lang="fa-IR" dirty="0"/>
              <a:t>انتقال گرما در این روش از طریق انرژی تابشی بدون تماس مستقیم با جسم است (جذب و تابش اشعه مادون قرمز)</a:t>
            </a:r>
            <a:endParaRPr lang="en-US" dirty="0"/>
          </a:p>
          <a:p>
            <a:r>
              <a:rPr lang="fa-IR" dirty="0"/>
              <a:t>این روشی است که در </a:t>
            </a:r>
            <a:r>
              <a:rPr lang="fa-IR" dirty="0" err="1"/>
              <a:t>وارمرهای</a:t>
            </a:r>
            <a:r>
              <a:rPr lang="fa-IR" dirty="0"/>
              <a:t> تابشی موجب انتقال گرما به نوزاد می‌گردد.</a:t>
            </a:r>
            <a:endParaRPr lang="en-US" dirty="0"/>
          </a:p>
          <a:p>
            <a:r>
              <a:rPr lang="fa-IR" dirty="0"/>
              <a:t>انتقال گرما به شیب </a:t>
            </a:r>
            <a:r>
              <a:rPr lang="fa-IR" dirty="0" err="1"/>
              <a:t>دمایی</a:t>
            </a:r>
            <a:r>
              <a:rPr lang="fa-IR" dirty="0"/>
              <a:t>، سطح جذبی پوست و فاصله پوست از منبع گرمازا بستگی دارد.</a:t>
            </a:r>
            <a:endParaRPr lang="en-US" dirty="0"/>
          </a:p>
          <a:p>
            <a:r>
              <a:rPr lang="fa-IR" dirty="0"/>
              <a:t>در زمانی که </a:t>
            </a:r>
            <a:r>
              <a:rPr lang="fa-IR" dirty="0" err="1"/>
              <a:t>دیواره‌های</a:t>
            </a:r>
            <a:r>
              <a:rPr lang="fa-IR" dirty="0"/>
              <a:t> انکوباتور </a:t>
            </a:r>
            <a:r>
              <a:rPr lang="fa-IR" dirty="0" err="1"/>
              <a:t>سردتر</a:t>
            </a:r>
            <a:r>
              <a:rPr lang="fa-IR" dirty="0"/>
              <a:t> از سطح پوست بدن نوزاد باشد، تابش به عنوان منبع اصلی از دست دادن گرما به حساب می‌آید. </a:t>
            </a:r>
          </a:p>
          <a:p>
            <a:r>
              <a:rPr lang="fa-IR" dirty="0"/>
              <a:t>اما عکس این قضیه در زمانی است که انکوباتور در معرض تابش مستقیم نور خورشید قرار گیرد (اثر </a:t>
            </a:r>
            <a:r>
              <a:rPr lang="fa-IR" dirty="0" err="1"/>
              <a:t>گلخانه‌ای</a:t>
            </a:r>
            <a:r>
              <a:rPr lang="fa-IR" dirty="0"/>
              <a:t>).</a:t>
            </a:r>
            <a:endParaRPr lang="en-US" dirty="0"/>
          </a:p>
        </p:txBody>
      </p:sp>
      <p:sp>
        <p:nvSpPr>
          <p:cNvPr id="6" name="Slide Number Placeholder 5">
            <a:extLst>
              <a:ext uri="{FF2B5EF4-FFF2-40B4-BE49-F238E27FC236}">
                <a16:creationId xmlns:a16="http://schemas.microsoft.com/office/drawing/2014/main" xmlns="" id="{C03E4931-985A-4796-ADD1-86AD66FB698A}"/>
              </a:ext>
            </a:extLst>
          </p:cNvPr>
          <p:cNvSpPr>
            <a:spLocks noGrp="1"/>
          </p:cNvSpPr>
          <p:nvPr>
            <p:ph type="sldNum" sz="quarter" idx="12"/>
          </p:nvPr>
        </p:nvSpPr>
        <p:spPr/>
        <p:txBody>
          <a:bodyPr/>
          <a:lstStyle/>
          <a:p>
            <a:fld id="{A457980C-6322-4AAE-A3C7-11638325351D}" type="slidenum">
              <a:rPr lang="fa-IR" smtClean="0"/>
              <a:pPr/>
              <a:t>10</a:t>
            </a:fld>
            <a:endParaRPr lang="fa-IR"/>
          </a:p>
        </p:txBody>
      </p:sp>
    </p:spTree>
    <p:extLst>
      <p:ext uri="{BB962C8B-B14F-4D97-AF65-F5344CB8AC3E}">
        <p14:creationId xmlns:p14="http://schemas.microsoft.com/office/powerpoint/2010/main" xmlns="" val="7449956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Slide Number Placeholder 3"/>
          <p:cNvSpPr>
            <a:spLocks noGrp="1"/>
          </p:cNvSpPr>
          <p:nvPr>
            <p:ph type="sldNum" sz="quarter" idx="12"/>
          </p:nvPr>
        </p:nvSpPr>
        <p:spPr/>
        <p:txBody>
          <a:bodyPr/>
          <a:lstStyle/>
          <a:p>
            <a:fld id="{A457980C-6322-4AAE-A3C7-11638325351D}" type="slidenum">
              <a:rPr lang="fa-IR" smtClean="0"/>
              <a:pPr/>
              <a:t>11</a:t>
            </a:fld>
            <a:endParaRPr lang="fa-IR"/>
          </a:p>
        </p:txBody>
      </p:sp>
      <p:pic>
        <p:nvPicPr>
          <p:cNvPr id="4098" name="Picture 2" descr="C:\Users\1234\Downloads\WhatsApp Image 2021-01-18 at 11.45.12 AM.jpeg"/>
          <p:cNvPicPr>
            <a:picLocks noGrp="1" noChangeAspect="1" noChangeArrowheads="1"/>
          </p:cNvPicPr>
          <p:nvPr>
            <p:ph idx="1"/>
          </p:nvPr>
        </p:nvPicPr>
        <p:blipFill>
          <a:blip r:embed="rId2" cstate="print"/>
          <a:srcRect/>
          <a:stretch>
            <a:fillRect/>
          </a:stretch>
        </p:blipFill>
        <p:spPr bwMode="auto">
          <a:xfrm>
            <a:off x="1087821" y="0"/>
            <a:ext cx="10452537" cy="6857999"/>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normAutofit fontScale="90000"/>
          </a:bodyPr>
          <a:lstStyle/>
          <a:p>
            <a:r>
              <a:rPr lang="fa-IR" dirty="0"/>
              <a:t>برخی راه کارهای کاهش هدر رفت گرما از طریق روش تابش:</a:t>
            </a:r>
            <a:endParaRPr lang="en-US" dirty="0"/>
          </a:p>
        </p:txBody>
      </p:sp>
      <p:graphicFrame>
        <p:nvGraphicFramePr>
          <p:cNvPr id="6" name="Content Placeholder 5">
            <a:extLst>
              <a:ext uri="{FF2B5EF4-FFF2-40B4-BE49-F238E27FC236}">
                <a16:creationId xmlns:a16="http://schemas.microsoft.com/office/drawing/2014/main" xmlns="" id="{76B16AD1-6F25-4713-9EFD-522C0F06FEAA}"/>
              </a:ext>
            </a:extLst>
          </p:cNvPr>
          <p:cNvGraphicFramePr>
            <a:graphicFrameLocks noGrp="1"/>
          </p:cNvGraphicFramePr>
          <p:nvPr>
            <p:ph idx="1"/>
            <p:extLst>
              <p:ext uri="{D42A27DB-BD31-4B8C-83A1-F6EECF244321}">
                <p14:modId xmlns:p14="http://schemas.microsoft.com/office/powerpoint/2010/main" xmlns="" val="1560660340"/>
              </p:ext>
            </p:extLst>
          </p:nvPr>
        </p:nvGraphicFramePr>
        <p:xfrm>
          <a:off x="707158" y="685800"/>
          <a:ext cx="11960669" cy="66797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lide Number Placeholder 6">
            <a:extLst>
              <a:ext uri="{FF2B5EF4-FFF2-40B4-BE49-F238E27FC236}">
                <a16:creationId xmlns:a16="http://schemas.microsoft.com/office/drawing/2014/main" xmlns="" id="{0EE35265-A23B-4CA1-B7CC-E045333B13EC}"/>
              </a:ext>
            </a:extLst>
          </p:cNvPr>
          <p:cNvSpPr>
            <a:spLocks noGrp="1"/>
          </p:cNvSpPr>
          <p:nvPr>
            <p:ph type="sldNum" sz="quarter" idx="12"/>
          </p:nvPr>
        </p:nvSpPr>
        <p:spPr/>
        <p:txBody>
          <a:bodyPr/>
          <a:lstStyle/>
          <a:p>
            <a:fld id="{A457980C-6322-4AAE-A3C7-11638325351D}" type="slidenum">
              <a:rPr lang="fa-IR" smtClean="0"/>
              <a:pPr/>
              <a:t>12</a:t>
            </a:fld>
            <a:endParaRPr lang="fa-IR"/>
          </a:p>
        </p:txBody>
      </p:sp>
    </p:spTree>
    <p:extLst>
      <p:ext uri="{BB962C8B-B14F-4D97-AF65-F5344CB8AC3E}">
        <p14:creationId xmlns:p14="http://schemas.microsoft.com/office/powerpoint/2010/main" xmlns="" val="14267826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lstStyle/>
          <a:p>
            <a:r>
              <a:rPr lang="fa-IR" dirty="0"/>
              <a:t>4- تبخیر (</a:t>
            </a:r>
            <a:r>
              <a:rPr lang="en-US" dirty="0"/>
              <a:t>Evaporation</a:t>
            </a:r>
            <a:r>
              <a:rPr lang="fa-IR" dirty="0"/>
              <a:t>)</a:t>
            </a:r>
          </a:p>
        </p:txBody>
      </p:sp>
      <p:sp>
        <p:nvSpPr>
          <p:cNvPr id="3" name="Content Placeholder 2">
            <a:extLst>
              <a:ext uri="{FF2B5EF4-FFF2-40B4-BE49-F238E27FC236}">
                <a16:creationId xmlns:a16="http://schemas.microsoft.com/office/drawing/2014/main" xmlns="" id="{C1B3129C-9C0E-4E3E-A1A0-FD94D8E0D0A3}"/>
              </a:ext>
            </a:extLst>
          </p:cNvPr>
          <p:cNvSpPr>
            <a:spLocks noGrp="1"/>
          </p:cNvSpPr>
          <p:nvPr>
            <p:ph idx="1"/>
          </p:nvPr>
        </p:nvSpPr>
        <p:spPr>
          <a:xfrm>
            <a:off x="1250950" y="1288473"/>
            <a:ext cx="10179050" cy="5186940"/>
          </a:xfrm>
        </p:spPr>
        <p:txBody>
          <a:bodyPr>
            <a:normAutofit fontScale="77500" lnSpcReduction="20000"/>
          </a:bodyPr>
          <a:lstStyle/>
          <a:p>
            <a:r>
              <a:rPr lang="fa-IR" dirty="0"/>
              <a:t>از دست دادن گرما از طریق تبدیل مایع به بخار می‌باشد.</a:t>
            </a:r>
            <a:endParaRPr lang="en-US" dirty="0"/>
          </a:p>
          <a:p>
            <a:r>
              <a:rPr lang="fa-IR" dirty="0"/>
              <a:t>سرعت انتقال گرما در این روش به سرعت هوا و رطوبت نسبی محیط بستگی دارد. به </a:t>
            </a:r>
            <a:r>
              <a:rPr lang="fa-IR" dirty="0" err="1"/>
              <a:t>ازای</a:t>
            </a:r>
            <a:r>
              <a:rPr lang="fa-IR" dirty="0"/>
              <a:t> هر گرم تبخیر آب از سطح پوست، ۲/۴ </a:t>
            </a:r>
            <a:r>
              <a:rPr lang="fa-IR" dirty="0" err="1"/>
              <a:t>کیلوژول</a:t>
            </a:r>
            <a:r>
              <a:rPr lang="fa-IR" dirty="0"/>
              <a:t> گرما هدر می‌رود (</a:t>
            </a:r>
            <a:r>
              <a:rPr lang="en-US" dirty="0"/>
              <a:t>2.4 KJ/ g water</a:t>
            </a:r>
            <a:r>
              <a:rPr lang="fa-IR" dirty="0"/>
              <a:t>)</a:t>
            </a:r>
            <a:endParaRPr lang="en-US" dirty="0"/>
          </a:p>
          <a:p>
            <a:r>
              <a:rPr lang="fa-IR" dirty="0"/>
              <a:t>۲۵ درصد از گرمای هدر رفته در اتاق زایمان به دلیل تبخیر مایع </a:t>
            </a:r>
            <a:r>
              <a:rPr lang="fa-IR" dirty="0" err="1"/>
              <a:t>آمنیوتیک</a:t>
            </a:r>
            <a:r>
              <a:rPr lang="fa-IR" dirty="0"/>
              <a:t> است، سرعت از دست دادن گرما به روش تبخیر معادل 3‏/0 درجه </a:t>
            </a:r>
            <a:r>
              <a:rPr lang="fa-IR" dirty="0" err="1"/>
              <a:t>سانتی‌گراد</a:t>
            </a:r>
            <a:r>
              <a:rPr lang="fa-IR" dirty="0"/>
              <a:t> در دقیقه است (ظرف ۱۰ دقیقه مجموعا ۳ الی ۴ درجه افت دما می‌دهد).</a:t>
            </a:r>
            <a:endParaRPr lang="en-US" dirty="0"/>
          </a:p>
          <a:p>
            <a:r>
              <a:rPr lang="fa-IR" dirty="0"/>
              <a:t>محتوای زیاد آب بدن، پوست نارس و نسبت بالای سطح به وزن در نوزادان نارس همگی از عوامل موثر در از دست دادن گرما به روش تبخیر است.</a:t>
            </a:r>
            <a:endParaRPr lang="en-US" dirty="0"/>
          </a:p>
          <a:p>
            <a:r>
              <a:rPr lang="fa-IR" dirty="0"/>
              <a:t>افزایش فعالیت، تاکی پنه (از طریق افزایش دفع نامحسوس آب) و </a:t>
            </a:r>
            <a:r>
              <a:rPr lang="fa-IR" dirty="0" err="1"/>
              <a:t>وارمرهای</a:t>
            </a:r>
            <a:r>
              <a:rPr lang="fa-IR" dirty="0"/>
              <a:t> تابشی موجب تبخیر بیشتر آب و از دست دادن گرما در نوزاد می‌گردد.</a:t>
            </a:r>
            <a:endParaRPr lang="en-US" dirty="0"/>
          </a:p>
        </p:txBody>
      </p:sp>
      <p:sp>
        <p:nvSpPr>
          <p:cNvPr id="6" name="Slide Number Placeholder 5">
            <a:extLst>
              <a:ext uri="{FF2B5EF4-FFF2-40B4-BE49-F238E27FC236}">
                <a16:creationId xmlns:a16="http://schemas.microsoft.com/office/drawing/2014/main" xmlns="" id="{95B32FDF-472D-4D53-8501-C6009FB46DBB}"/>
              </a:ext>
            </a:extLst>
          </p:cNvPr>
          <p:cNvSpPr>
            <a:spLocks noGrp="1"/>
          </p:cNvSpPr>
          <p:nvPr>
            <p:ph type="sldNum" sz="quarter" idx="12"/>
          </p:nvPr>
        </p:nvSpPr>
        <p:spPr/>
        <p:txBody>
          <a:bodyPr/>
          <a:lstStyle/>
          <a:p>
            <a:fld id="{A457980C-6322-4AAE-A3C7-11638325351D}" type="slidenum">
              <a:rPr lang="fa-IR" smtClean="0"/>
              <a:pPr/>
              <a:t>13</a:t>
            </a:fld>
            <a:endParaRPr lang="fa-IR"/>
          </a:p>
        </p:txBody>
      </p:sp>
    </p:spTree>
    <p:extLst>
      <p:ext uri="{BB962C8B-B14F-4D97-AF65-F5344CB8AC3E}">
        <p14:creationId xmlns:p14="http://schemas.microsoft.com/office/powerpoint/2010/main" xmlns="" val="38660966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457980C-6322-4AAE-A3C7-11638325351D}" type="slidenum">
              <a:rPr lang="fa-IR" smtClean="0"/>
              <a:pPr/>
              <a:t>14</a:t>
            </a:fld>
            <a:endParaRPr lang="fa-IR"/>
          </a:p>
        </p:txBody>
      </p:sp>
      <p:pic>
        <p:nvPicPr>
          <p:cNvPr id="3074" name="Picture 2" descr="C:\Users\1234\Downloads\WhatsApp Image 2021-01-18 at 11.45.11 AM.jpeg"/>
          <p:cNvPicPr>
            <a:picLocks noGrp="1" noChangeAspect="1" noChangeArrowheads="1"/>
          </p:cNvPicPr>
          <p:nvPr>
            <p:ph idx="1"/>
          </p:nvPr>
        </p:nvPicPr>
        <p:blipFill>
          <a:blip r:embed="rId2" cstate="print"/>
          <a:srcRect/>
          <a:stretch>
            <a:fillRect/>
          </a:stretch>
        </p:blipFill>
        <p:spPr bwMode="auto">
          <a:xfrm>
            <a:off x="1166648" y="0"/>
            <a:ext cx="9364718" cy="6857999"/>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0950" y="271751"/>
            <a:ext cx="10179050" cy="1063625"/>
          </a:xfrm>
        </p:spPr>
        <p:txBody>
          <a:bodyPr>
            <a:normAutofit fontScale="90000"/>
          </a:bodyPr>
          <a:lstStyle/>
          <a:p>
            <a:r>
              <a:rPr lang="fa-IR" dirty="0"/>
              <a:t>برخی راه کارهای کاهش هدر رفت گرما از طریق روش تبخیر:</a:t>
            </a:r>
            <a:endParaRPr lang="en-US" dirty="0"/>
          </a:p>
        </p:txBody>
      </p:sp>
      <p:graphicFrame>
        <p:nvGraphicFramePr>
          <p:cNvPr id="6" name="Content Placeholder 5">
            <a:extLst>
              <a:ext uri="{FF2B5EF4-FFF2-40B4-BE49-F238E27FC236}">
                <a16:creationId xmlns:a16="http://schemas.microsoft.com/office/drawing/2014/main" xmlns="" id="{9003A19C-59DE-4DAE-A0FC-C6F13177A516}"/>
              </a:ext>
            </a:extLst>
          </p:cNvPr>
          <p:cNvGraphicFramePr>
            <a:graphicFrameLocks noGrp="1"/>
          </p:cNvGraphicFramePr>
          <p:nvPr>
            <p:ph idx="1"/>
            <p:extLst>
              <p:ext uri="{D42A27DB-BD31-4B8C-83A1-F6EECF244321}">
                <p14:modId xmlns:p14="http://schemas.microsoft.com/office/powerpoint/2010/main" xmlns="" val="2435576386"/>
              </p:ext>
            </p:extLst>
          </p:nvPr>
        </p:nvGraphicFramePr>
        <p:xfrm>
          <a:off x="942109" y="1745672"/>
          <a:ext cx="10834255" cy="476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lide Number Placeholder 6">
            <a:extLst>
              <a:ext uri="{FF2B5EF4-FFF2-40B4-BE49-F238E27FC236}">
                <a16:creationId xmlns:a16="http://schemas.microsoft.com/office/drawing/2014/main" xmlns="" id="{FF56B030-CF78-4679-9859-A6E4767CC2E3}"/>
              </a:ext>
            </a:extLst>
          </p:cNvPr>
          <p:cNvSpPr>
            <a:spLocks noGrp="1"/>
          </p:cNvSpPr>
          <p:nvPr>
            <p:ph type="sldNum" sz="quarter" idx="12"/>
          </p:nvPr>
        </p:nvSpPr>
        <p:spPr/>
        <p:txBody>
          <a:bodyPr/>
          <a:lstStyle/>
          <a:p>
            <a:fld id="{A457980C-6322-4AAE-A3C7-11638325351D}" type="slidenum">
              <a:rPr lang="fa-IR" smtClean="0"/>
              <a:pPr/>
              <a:t>15</a:t>
            </a:fld>
            <a:endParaRPr lang="fa-IR"/>
          </a:p>
        </p:txBody>
      </p:sp>
    </p:spTree>
    <p:extLst>
      <p:ext uri="{BB962C8B-B14F-4D97-AF65-F5344CB8AC3E}">
        <p14:creationId xmlns:p14="http://schemas.microsoft.com/office/powerpoint/2010/main" xmlns="" val="35186837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1B3129C-9C0E-4E3E-A1A0-FD94D8E0D0A3}"/>
              </a:ext>
            </a:extLst>
          </p:cNvPr>
          <p:cNvSpPr>
            <a:spLocks noGrp="1"/>
          </p:cNvSpPr>
          <p:nvPr>
            <p:ph idx="1"/>
          </p:nvPr>
        </p:nvSpPr>
        <p:spPr>
          <a:xfrm>
            <a:off x="1250950" y="1080655"/>
            <a:ext cx="10179050" cy="5394758"/>
          </a:xfrm>
        </p:spPr>
        <p:txBody>
          <a:bodyPr>
            <a:normAutofit fontScale="85000" lnSpcReduction="10000"/>
          </a:bodyPr>
          <a:lstStyle/>
          <a:p>
            <a:r>
              <a:rPr lang="fa-IR" dirty="0"/>
              <a:t>رطوبت موجب کاهش از دست دادن آب از لایه </a:t>
            </a:r>
            <a:r>
              <a:rPr lang="fa-IR" dirty="0" err="1"/>
              <a:t>اپیدرم</a:t>
            </a:r>
            <a:r>
              <a:rPr lang="fa-IR" dirty="0"/>
              <a:t> پوست و در نتیجه از دست دادن گرما به روش تبخیر می‌گردد.</a:t>
            </a:r>
            <a:endParaRPr lang="en-US" dirty="0"/>
          </a:p>
          <a:p>
            <a:r>
              <a:rPr lang="fa-IR" dirty="0"/>
              <a:t>در ۷ روز اول می‌بایست رطوبت در نوزاد کمتر از ۲۸ هفته در حدود ۷۰ الی ۹۰ درصد باشد.</a:t>
            </a:r>
            <a:endParaRPr lang="en-US" dirty="0"/>
          </a:p>
          <a:p>
            <a:r>
              <a:rPr lang="fa-IR" dirty="0"/>
              <a:t>طبق توصیه منابع، پس از هفته اول، درصد رطوبت می‌بایست به ۵۰ درصد کاهش یابد، زیرا در </a:t>
            </a:r>
            <a:r>
              <a:rPr lang="fa-IR" dirty="0" err="1"/>
              <a:t>درصدهای</a:t>
            </a:r>
            <a:r>
              <a:rPr lang="fa-IR" dirty="0"/>
              <a:t> بالاتر رسیده شدن پوست (</a:t>
            </a:r>
            <a:r>
              <a:rPr lang="fa-IR" dirty="0" err="1"/>
              <a:t>مچور</a:t>
            </a:r>
            <a:r>
              <a:rPr lang="fa-IR" dirty="0"/>
              <a:t> شدن پوست با کندی مواجه می‌شود.</a:t>
            </a:r>
            <a:endParaRPr lang="en-US" dirty="0"/>
          </a:p>
          <a:p>
            <a:pPr rtl="0"/>
            <a:r>
              <a:rPr lang="en-US" dirty="0"/>
              <a:t>Using plastic blanket: this method has proved to result in a more homogenous environment and reduce insensible water loss and metabolic rate</a:t>
            </a:r>
            <a:r>
              <a:rPr lang="fa-IR" dirty="0"/>
              <a:t>.</a:t>
            </a:r>
            <a:endParaRPr lang="en-US" dirty="0"/>
          </a:p>
          <a:p>
            <a:r>
              <a:rPr lang="fa-IR" dirty="0"/>
              <a:t>استفاده از </a:t>
            </a:r>
            <a:r>
              <a:rPr lang="fa-IR" dirty="0" err="1"/>
              <a:t>امولینت‌ها</a:t>
            </a:r>
            <a:r>
              <a:rPr lang="fa-IR" dirty="0"/>
              <a:t> ممکن است در جهت کاهش اتلاف گرما به روش تبخیر موثر باشد، اما پژوهش‌ها نشان داده است که خطر عفونت در نوزادان را افزایش داده است.</a:t>
            </a:r>
            <a:endParaRPr lang="en-US" dirty="0"/>
          </a:p>
          <a:p>
            <a:endParaRPr lang="fa-IR" dirty="0"/>
          </a:p>
        </p:txBody>
      </p:sp>
      <p:sp>
        <p:nvSpPr>
          <p:cNvPr id="6" name="Slide Number Placeholder 5">
            <a:extLst>
              <a:ext uri="{FF2B5EF4-FFF2-40B4-BE49-F238E27FC236}">
                <a16:creationId xmlns:a16="http://schemas.microsoft.com/office/drawing/2014/main" xmlns="" id="{0A16CE04-2D09-47BF-A5AC-87E312ABEB25}"/>
              </a:ext>
            </a:extLst>
          </p:cNvPr>
          <p:cNvSpPr>
            <a:spLocks noGrp="1"/>
          </p:cNvSpPr>
          <p:nvPr>
            <p:ph type="sldNum" sz="quarter" idx="12"/>
          </p:nvPr>
        </p:nvSpPr>
        <p:spPr/>
        <p:txBody>
          <a:bodyPr/>
          <a:lstStyle/>
          <a:p>
            <a:fld id="{A457980C-6322-4AAE-A3C7-11638325351D}" type="slidenum">
              <a:rPr lang="fa-IR" smtClean="0"/>
              <a:pPr/>
              <a:t>16</a:t>
            </a:fld>
            <a:endParaRPr lang="fa-IR"/>
          </a:p>
        </p:txBody>
      </p:sp>
    </p:spTree>
    <p:extLst>
      <p:ext uri="{BB962C8B-B14F-4D97-AF65-F5344CB8AC3E}">
        <p14:creationId xmlns:p14="http://schemas.microsoft.com/office/powerpoint/2010/main" xmlns="" val="16686097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normAutofit fontScale="90000"/>
          </a:bodyPr>
          <a:lstStyle/>
          <a:p>
            <a:r>
              <a:rPr lang="fa-IR" dirty="0"/>
              <a:t>روش‌های فیزیکی تولید و حفظ دما در نوزادان</a:t>
            </a:r>
            <a:endParaRPr lang="en-US" dirty="0"/>
          </a:p>
        </p:txBody>
      </p:sp>
      <p:graphicFrame>
        <p:nvGraphicFramePr>
          <p:cNvPr id="6" name="Content Placeholder 5">
            <a:extLst>
              <a:ext uri="{FF2B5EF4-FFF2-40B4-BE49-F238E27FC236}">
                <a16:creationId xmlns:a16="http://schemas.microsoft.com/office/drawing/2014/main" xmlns="" id="{3CB23537-9642-4001-A299-28B2551A3E4B}"/>
              </a:ext>
            </a:extLst>
          </p:cNvPr>
          <p:cNvGraphicFramePr>
            <a:graphicFrameLocks noGrp="1"/>
          </p:cNvGraphicFramePr>
          <p:nvPr>
            <p:ph idx="1"/>
            <p:extLst>
              <p:ext uri="{D42A27DB-BD31-4B8C-83A1-F6EECF244321}">
                <p14:modId xmlns:p14="http://schemas.microsoft.com/office/powerpoint/2010/main" xmlns="" val="656556795"/>
              </p:ext>
            </p:extLst>
          </p:nvPr>
        </p:nvGraphicFramePr>
        <p:xfrm>
          <a:off x="1791277" y="692727"/>
          <a:ext cx="10179050" cy="68079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lide Number Placeholder 6">
            <a:extLst>
              <a:ext uri="{FF2B5EF4-FFF2-40B4-BE49-F238E27FC236}">
                <a16:creationId xmlns:a16="http://schemas.microsoft.com/office/drawing/2014/main" xmlns="" id="{EDEC5551-888E-4F1F-954E-A594DFC7DDB1}"/>
              </a:ext>
            </a:extLst>
          </p:cNvPr>
          <p:cNvSpPr>
            <a:spLocks noGrp="1"/>
          </p:cNvSpPr>
          <p:nvPr>
            <p:ph type="sldNum" sz="quarter" idx="12"/>
          </p:nvPr>
        </p:nvSpPr>
        <p:spPr/>
        <p:txBody>
          <a:bodyPr/>
          <a:lstStyle/>
          <a:p>
            <a:fld id="{A457980C-6322-4AAE-A3C7-11638325351D}" type="slidenum">
              <a:rPr lang="fa-IR" smtClean="0"/>
              <a:pPr/>
              <a:t>17</a:t>
            </a:fld>
            <a:endParaRPr lang="fa-IR"/>
          </a:p>
        </p:txBody>
      </p:sp>
    </p:spTree>
    <p:extLst>
      <p:ext uri="{BB962C8B-B14F-4D97-AF65-F5344CB8AC3E}">
        <p14:creationId xmlns:p14="http://schemas.microsoft.com/office/powerpoint/2010/main" xmlns="" val="24818207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normAutofit fontScale="90000"/>
          </a:bodyPr>
          <a:lstStyle/>
          <a:p>
            <a:r>
              <a:rPr lang="fa-IR" dirty="0"/>
              <a:t>1- تولید گرما از طریق لرزش (</a:t>
            </a:r>
            <a:r>
              <a:rPr lang="en-US" dirty="0"/>
              <a:t>Shivering</a:t>
            </a:r>
            <a:r>
              <a:rPr lang="fa-IR" dirty="0"/>
              <a:t>)</a:t>
            </a:r>
          </a:p>
        </p:txBody>
      </p:sp>
      <p:sp>
        <p:nvSpPr>
          <p:cNvPr id="3" name="Content Placeholder 2">
            <a:extLst>
              <a:ext uri="{FF2B5EF4-FFF2-40B4-BE49-F238E27FC236}">
                <a16:creationId xmlns:a16="http://schemas.microsoft.com/office/drawing/2014/main" xmlns="" id="{C1B3129C-9C0E-4E3E-A1A0-FD94D8E0D0A3}"/>
              </a:ext>
            </a:extLst>
          </p:cNvPr>
          <p:cNvSpPr>
            <a:spLocks noGrp="1"/>
          </p:cNvSpPr>
          <p:nvPr>
            <p:ph idx="1"/>
          </p:nvPr>
        </p:nvSpPr>
        <p:spPr>
          <a:xfrm>
            <a:off x="1251678" y="1610437"/>
            <a:ext cx="10178322" cy="4865178"/>
          </a:xfrm>
        </p:spPr>
        <p:txBody>
          <a:bodyPr>
            <a:normAutofit/>
          </a:bodyPr>
          <a:lstStyle/>
          <a:p>
            <a:r>
              <a:rPr lang="fa-IR" dirty="0"/>
              <a:t>در بزرگسالان روش </a:t>
            </a:r>
            <a:r>
              <a:rPr lang="fa-IR" dirty="0" err="1"/>
              <a:t>متداولی</a:t>
            </a:r>
            <a:r>
              <a:rPr lang="fa-IR" dirty="0"/>
              <a:t> است. </a:t>
            </a:r>
          </a:p>
          <a:p>
            <a:r>
              <a:rPr lang="fa-IR" dirty="0"/>
              <a:t>در </a:t>
            </a:r>
            <a:r>
              <a:rPr lang="fa-IR" dirty="0" err="1"/>
              <a:t>محدوده‌ی</a:t>
            </a:r>
            <a:r>
              <a:rPr lang="fa-IR" dirty="0"/>
              <a:t> دمای نرمال تا نزدیک به نرمال ≥36 </a:t>
            </a:r>
            <a:r>
              <a:rPr lang="en-US" dirty="0"/>
              <a:t>C</a:t>
            </a:r>
            <a:r>
              <a:rPr lang="fa-IR" dirty="0"/>
              <a:t> لرزش در نوزاد غیر عملکردی است. </a:t>
            </a:r>
          </a:p>
          <a:p>
            <a:r>
              <a:rPr lang="fa-IR" dirty="0"/>
              <a:t>در این محدوده تولید گرما به روش شیمیایی ( </a:t>
            </a:r>
            <a:r>
              <a:rPr lang="en-US" dirty="0"/>
              <a:t>chemical thermogenesis</a:t>
            </a:r>
            <a:r>
              <a:rPr lang="fa-IR" dirty="0"/>
              <a:t>) غالب است. </a:t>
            </a:r>
          </a:p>
          <a:p>
            <a:r>
              <a:rPr lang="fa-IR" dirty="0"/>
              <a:t>هرچند در صورتی که دمای مرکزی از این حد نیز پایینتر باشد، لرزش ممکن است رخ دهد. از این رو، لرزش </a:t>
            </a:r>
            <a:r>
              <a:rPr lang="fa-IR" dirty="0" err="1"/>
              <a:t>منحصراً</a:t>
            </a:r>
            <a:r>
              <a:rPr lang="fa-IR" dirty="0"/>
              <a:t> (و نه همیشه) در مواجه با استرس سرمای شدید در شیرخوار رخ می‌دهد.</a:t>
            </a:r>
            <a:endParaRPr lang="en-US" dirty="0"/>
          </a:p>
          <a:p>
            <a:endParaRPr lang="fa-IR" dirty="0"/>
          </a:p>
        </p:txBody>
      </p:sp>
      <p:sp>
        <p:nvSpPr>
          <p:cNvPr id="7" name="TextBox 6">
            <a:extLst>
              <a:ext uri="{FF2B5EF4-FFF2-40B4-BE49-F238E27FC236}">
                <a16:creationId xmlns:a16="http://schemas.microsoft.com/office/drawing/2014/main" xmlns="" id="{FFAC9C05-C9C5-4ABF-BC07-37AEC2CEB601}"/>
              </a:ext>
            </a:extLst>
          </p:cNvPr>
          <p:cNvSpPr txBox="1"/>
          <p:nvPr/>
        </p:nvSpPr>
        <p:spPr>
          <a:xfrm>
            <a:off x="3338945" y="6488668"/>
            <a:ext cx="7287490" cy="369332"/>
          </a:xfrm>
          <a:prstGeom prst="rect">
            <a:avLst/>
          </a:prstGeom>
          <a:noFill/>
        </p:spPr>
        <p:txBody>
          <a:bodyPr wrap="square">
            <a:spAutoFit/>
          </a:bodyPr>
          <a:lstStyle/>
          <a:p>
            <a:r>
              <a:rPr lang="en-US" b="1" dirty="0"/>
              <a:t>Reference: </a:t>
            </a:r>
            <a:r>
              <a:rPr lang="en-US" dirty="0"/>
              <a:t>Neonatal-Perinatal Medicine, </a:t>
            </a:r>
            <a:r>
              <a:rPr lang="en-US" dirty="0" err="1"/>
              <a:t>Fanaroff</a:t>
            </a:r>
            <a:r>
              <a:rPr lang="en-US" dirty="0"/>
              <a:t> and Martin 2020</a:t>
            </a:r>
          </a:p>
        </p:txBody>
      </p:sp>
      <p:sp>
        <p:nvSpPr>
          <p:cNvPr id="8" name="Slide Number Placeholder 7">
            <a:extLst>
              <a:ext uri="{FF2B5EF4-FFF2-40B4-BE49-F238E27FC236}">
                <a16:creationId xmlns:a16="http://schemas.microsoft.com/office/drawing/2014/main" xmlns="" id="{B9F55675-5895-4E3B-94D5-BB1B2C96721C}"/>
              </a:ext>
            </a:extLst>
          </p:cNvPr>
          <p:cNvSpPr>
            <a:spLocks noGrp="1"/>
          </p:cNvSpPr>
          <p:nvPr>
            <p:ph type="sldNum" sz="quarter" idx="12"/>
          </p:nvPr>
        </p:nvSpPr>
        <p:spPr/>
        <p:txBody>
          <a:bodyPr/>
          <a:lstStyle/>
          <a:p>
            <a:fld id="{A457980C-6322-4AAE-A3C7-11638325351D}" type="slidenum">
              <a:rPr lang="fa-IR" smtClean="0"/>
              <a:pPr/>
              <a:t>18</a:t>
            </a:fld>
            <a:endParaRPr lang="fa-IR"/>
          </a:p>
        </p:txBody>
      </p:sp>
    </p:spTree>
    <p:extLst>
      <p:ext uri="{BB962C8B-B14F-4D97-AF65-F5344CB8AC3E}">
        <p14:creationId xmlns:p14="http://schemas.microsoft.com/office/powerpoint/2010/main" xmlns="" val="28122337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normAutofit fontScale="90000"/>
          </a:bodyPr>
          <a:lstStyle/>
          <a:p>
            <a:r>
              <a:rPr lang="fa-IR" dirty="0"/>
              <a:t>2- تولید گرما از طریق غیر </a:t>
            </a:r>
            <a:r>
              <a:rPr lang="fa-IR" dirty="0" err="1"/>
              <a:t>لرزشی</a:t>
            </a:r>
            <a:r>
              <a:rPr lang="fa-IR" dirty="0"/>
              <a:t> </a:t>
            </a:r>
            <a:br>
              <a:rPr lang="fa-IR" dirty="0"/>
            </a:br>
            <a:r>
              <a:rPr lang="fa-IR" dirty="0"/>
              <a:t>(</a:t>
            </a:r>
            <a:r>
              <a:rPr lang="en-US" dirty="0"/>
              <a:t>Non shivering</a:t>
            </a:r>
            <a:r>
              <a:rPr lang="fa-IR" dirty="0"/>
              <a:t>)</a:t>
            </a:r>
          </a:p>
        </p:txBody>
      </p:sp>
      <p:sp>
        <p:nvSpPr>
          <p:cNvPr id="3" name="Content Placeholder 2">
            <a:extLst>
              <a:ext uri="{FF2B5EF4-FFF2-40B4-BE49-F238E27FC236}">
                <a16:creationId xmlns:a16="http://schemas.microsoft.com/office/drawing/2014/main" xmlns="" id="{C1B3129C-9C0E-4E3E-A1A0-FD94D8E0D0A3}"/>
              </a:ext>
            </a:extLst>
          </p:cNvPr>
          <p:cNvSpPr>
            <a:spLocks noGrp="1"/>
          </p:cNvSpPr>
          <p:nvPr>
            <p:ph idx="1"/>
          </p:nvPr>
        </p:nvSpPr>
        <p:spPr>
          <a:xfrm>
            <a:off x="1250950" y="1898073"/>
            <a:ext cx="10179050" cy="4577340"/>
          </a:xfrm>
        </p:spPr>
        <p:txBody>
          <a:bodyPr/>
          <a:lstStyle/>
          <a:p>
            <a:r>
              <a:rPr lang="fa-IR" dirty="0"/>
              <a:t>به عنوان روش اصلی تولید گرما در نوزادان محسوب می‌شود. </a:t>
            </a:r>
          </a:p>
          <a:p>
            <a:r>
              <a:rPr lang="fa-IR" dirty="0"/>
              <a:t>این روش نشان </a:t>
            </a:r>
            <a:r>
              <a:rPr lang="fa-IR" dirty="0" err="1"/>
              <a:t>دهنده‌ی</a:t>
            </a:r>
            <a:r>
              <a:rPr lang="fa-IR" dirty="0"/>
              <a:t> تولید گرما از طریق متابولیسم بافت چربی </a:t>
            </a:r>
            <a:r>
              <a:rPr lang="fa-IR" dirty="0" err="1"/>
              <a:t>قهوه‌ای</a:t>
            </a:r>
            <a:r>
              <a:rPr lang="fa-IR" dirty="0"/>
              <a:t> (</a:t>
            </a:r>
            <a:r>
              <a:rPr lang="en-US" dirty="0"/>
              <a:t>Brown adipose tissue</a:t>
            </a:r>
            <a:r>
              <a:rPr lang="fa-IR" dirty="0"/>
              <a:t>) است.</a:t>
            </a:r>
            <a:endParaRPr lang="en-US" dirty="0"/>
          </a:p>
          <a:p>
            <a:r>
              <a:rPr lang="fa-IR" dirty="0"/>
              <a:t>متابولیسم چربی </a:t>
            </a:r>
            <a:r>
              <a:rPr lang="fa-IR" dirty="0" err="1"/>
              <a:t>قهوه‌ای</a:t>
            </a:r>
            <a:r>
              <a:rPr lang="fa-IR" dirty="0"/>
              <a:t> از طریق تحریک </a:t>
            </a:r>
            <a:r>
              <a:rPr lang="fa-IR" dirty="0" err="1"/>
              <a:t>گیرنده‌های</a:t>
            </a:r>
            <a:r>
              <a:rPr lang="fa-IR" dirty="0"/>
              <a:t> پوستی که بیشترین آنها در ناحیه عصب سه قلو در صورت است، آغاز می‌شود. </a:t>
            </a:r>
          </a:p>
          <a:p>
            <a:r>
              <a:rPr lang="fa-IR" dirty="0"/>
              <a:t>این </a:t>
            </a:r>
            <a:r>
              <a:rPr lang="fa-IR" dirty="0" err="1"/>
              <a:t>گیرنده‌ها</a:t>
            </a:r>
            <a:r>
              <a:rPr lang="fa-IR" dirty="0"/>
              <a:t> هیپوتالاموس (که تولید </a:t>
            </a:r>
            <a:r>
              <a:rPr lang="fa-IR" dirty="0" err="1"/>
              <a:t>کنندهی</a:t>
            </a:r>
            <a:r>
              <a:rPr lang="fa-IR" dirty="0"/>
              <a:t> گرما است) را تحریک می‌کند.</a:t>
            </a:r>
            <a:endParaRPr lang="en-US" dirty="0"/>
          </a:p>
        </p:txBody>
      </p:sp>
      <p:sp>
        <p:nvSpPr>
          <p:cNvPr id="6" name="Slide Number Placeholder 5">
            <a:extLst>
              <a:ext uri="{FF2B5EF4-FFF2-40B4-BE49-F238E27FC236}">
                <a16:creationId xmlns:a16="http://schemas.microsoft.com/office/drawing/2014/main" xmlns="" id="{92811241-C714-4139-9201-B4E47D7D0DB8}"/>
              </a:ext>
            </a:extLst>
          </p:cNvPr>
          <p:cNvSpPr>
            <a:spLocks noGrp="1"/>
          </p:cNvSpPr>
          <p:nvPr>
            <p:ph type="sldNum" sz="quarter" idx="12"/>
          </p:nvPr>
        </p:nvSpPr>
        <p:spPr/>
        <p:txBody>
          <a:bodyPr/>
          <a:lstStyle/>
          <a:p>
            <a:fld id="{A457980C-6322-4AAE-A3C7-11638325351D}" type="slidenum">
              <a:rPr lang="fa-IR" smtClean="0"/>
              <a:pPr/>
              <a:t>19</a:t>
            </a:fld>
            <a:endParaRPr lang="fa-IR"/>
          </a:p>
        </p:txBody>
      </p:sp>
    </p:spTree>
    <p:extLst>
      <p:ext uri="{BB962C8B-B14F-4D97-AF65-F5344CB8AC3E}">
        <p14:creationId xmlns:p14="http://schemas.microsoft.com/office/powerpoint/2010/main" xmlns="" val="38195581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4DBD77-DB26-4338-86DE-40527D9CD516}"/>
              </a:ext>
            </a:extLst>
          </p:cNvPr>
          <p:cNvSpPr>
            <a:spLocks noGrp="1"/>
          </p:cNvSpPr>
          <p:nvPr>
            <p:ph type="title"/>
          </p:nvPr>
        </p:nvSpPr>
        <p:spPr>
          <a:xfrm>
            <a:off x="1251678" y="382385"/>
            <a:ext cx="10178322" cy="1064278"/>
          </a:xfrm>
        </p:spPr>
        <p:txBody>
          <a:bodyPr/>
          <a:lstStyle/>
          <a:p>
            <a:r>
              <a:rPr lang="fa-IR" dirty="0"/>
              <a:t>اهمیت تعادل </a:t>
            </a:r>
            <a:r>
              <a:rPr lang="fa-IR" dirty="0" err="1"/>
              <a:t>دمایی</a:t>
            </a:r>
            <a:endParaRPr lang="en-US" dirty="0"/>
          </a:p>
        </p:txBody>
      </p:sp>
      <p:graphicFrame>
        <p:nvGraphicFramePr>
          <p:cNvPr id="6" name="Content Placeholder 5">
            <a:extLst>
              <a:ext uri="{FF2B5EF4-FFF2-40B4-BE49-F238E27FC236}">
                <a16:creationId xmlns:a16="http://schemas.microsoft.com/office/drawing/2014/main" xmlns="" id="{A9E70583-762A-4481-83CF-DA65677EE9FC}"/>
              </a:ext>
            </a:extLst>
          </p:cNvPr>
          <p:cNvGraphicFramePr>
            <a:graphicFrameLocks noGrp="1"/>
          </p:cNvGraphicFramePr>
          <p:nvPr>
            <p:ph idx="1"/>
            <p:extLst>
              <p:ext uri="{D42A27DB-BD31-4B8C-83A1-F6EECF244321}">
                <p14:modId xmlns:p14="http://schemas.microsoft.com/office/powerpoint/2010/main" xmlns="" val="40265843"/>
              </p:ext>
            </p:extLst>
          </p:nvPr>
        </p:nvGraphicFramePr>
        <p:xfrm>
          <a:off x="983673" y="1246910"/>
          <a:ext cx="10917382" cy="5223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xmlns="" id="{93773F42-7D85-4130-98BF-AA02F2BC258E}"/>
              </a:ext>
            </a:extLst>
          </p:cNvPr>
          <p:cNvSpPr txBox="1"/>
          <p:nvPr/>
        </p:nvSpPr>
        <p:spPr>
          <a:xfrm>
            <a:off x="2244436" y="6488668"/>
            <a:ext cx="8714509" cy="369332"/>
          </a:xfrm>
          <a:prstGeom prst="rect">
            <a:avLst/>
          </a:prstGeom>
          <a:noFill/>
        </p:spPr>
        <p:txBody>
          <a:bodyPr wrap="square">
            <a:spAutoFit/>
          </a:bodyPr>
          <a:lstStyle/>
          <a:p>
            <a:pPr rtl="0"/>
            <a:r>
              <a:rPr lang="en-US" b="1" dirty="0"/>
              <a:t>Reference: </a:t>
            </a:r>
            <a:r>
              <a:rPr lang="en-US" dirty="0"/>
              <a:t>Neonatal-Perinatal Medicine, </a:t>
            </a:r>
            <a:r>
              <a:rPr lang="en-US" dirty="0" err="1"/>
              <a:t>Fanaroff</a:t>
            </a:r>
            <a:r>
              <a:rPr lang="en-US" dirty="0"/>
              <a:t> and Martin 2020</a:t>
            </a:r>
          </a:p>
        </p:txBody>
      </p:sp>
      <p:pic>
        <p:nvPicPr>
          <p:cNvPr id="10" name="Picture 9">
            <a:extLst>
              <a:ext uri="{FF2B5EF4-FFF2-40B4-BE49-F238E27FC236}">
                <a16:creationId xmlns:a16="http://schemas.microsoft.com/office/drawing/2014/main" xmlns="" id="{2959AC9D-4CFB-4047-B20E-C7DF32BE357E}"/>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0232182" y="127722"/>
            <a:ext cx="1580547" cy="1576388"/>
          </a:xfrm>
          <a:prstGeom prst="rect">
            <a:avLst/>
          </a:prstGeom>
        </p:spPr>
      </p:pic>
      <p:sp>
        <p:nvSpPr>
          <p:cNvPr id="11" name="Slide Number Placeholder 10">
            <a:extLst>
              <a:ext uri="{FF2B5EF4-FFF2-40B4-BE49-F238E27FC236}">
                <a16:creationId xmlns:a16="http://schemas.microsoft.com/office/drawing/2014/main" xmlns="" id="{8316D292-B741-4C89-A54A-0DC32AC2E9F0}"/>
              </a:ext>
            </a:extLst>
          </p:cNvPr>
          <p:cNvSpPr>
            <a:spLocks noGrp="1"/>
          </p:cNvSpPr>
          <p:nvPr>
            <p:ph type="sldNum" sz="quarter" idx="12"/>
          </p:nvPr>
        </p:nvSpPr>
        <p:spPr/>
        <p:txBody>
          <a:bodyPr/>
          <a:lstStyle/>
          <a:p>
            <a:fld id="{A457980C-6322-4AAE-A3C7-11638325351D}" type="slidenum">
              <a:rPr lang="fa-IR" smtClean="0"/>
              <a:pPr/>
              <a:t>2</a:t>
            </a:fld>
            <a:endParaRPr lang="fa-IR"/>
          </a:p>
        </p:txBody>
      </p:sp>
    </p:spTree>
    <p:extLst>
      <p:ext uri="{BB962C8B-B14F-4D97-AF65-F5344CB8AC3E}">
        <p14:creationId xmlns:p14="http://schemas.microsoft.com/office/powerpoint/2010/main" xmlns="" val="9692495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normAutofit fontScale="90000"/>
          </a:bodyPr>
          <a:lstStyle/>
          <a:p>
            <a:r>
              <a:rPr lang="fa-IR" dirty="0"/>
              <a:t>ویژگی‌های چربی </a:t>
            </a:r>
            <a:r>
              <a:rPr lang="fa-IR" dirty="0" err="1"/>
              <a:t>قهوه‌ای</a:t>
            </a:r>
            <a:r>
              <a:rPr lang="fa-IR" dirty="0"/>
              <a:t/>
            </a:r>
            <a:br>
              <a:rPr lang="fa-IR" dirty="0"/>
            </a:br>
            <a:r>
              <a:rPr lang="fa-IR" dirty="0"/>
              <a:t> (</a:t>
            </a:r>
            <a:r>
              <a:rPr lang="en-US" dirty="0"/>
              <a:t>BROWN ADIPOSE TISSUE</a:t>
            </a:r>
            <a:r>
              <a:rPr lang="fa-IR" dirty="0"/>
              <a:t>)</a:t>
            </a:r>
            <a:endParaRPr lang="en-US" dirty="0"/>
          </a:p>
        </p:txBody>
      </p:sp>
      <p:sp>
        <p:nvSpPr>
          <p:cNvPr id="3" name="Content Placeholder 2">
            <a:extLst>
              <a:ext uri="{FF2B5EF4-FFF2-40B4-BE49-F238E27FC236}">
                <a16:creationId xmlns:a16="http://schemas.microsoft.com/office/drawing/2014/main" xmlns="" id="{C1B3129C-9C0E-4E3E-A1A0-FD94D8E0D0A3}"/>
              </a:ext>
            </a:extLst>
          </p:cNvPr>
          <p:cNvSpPr>
            <a:spLocks noGrp="1"/>
          </p:cNvSpPr>
          <p:nvPr>
            <p:ph idx="1"/>
          </p:nvPr>
        </p:nvSpPr>
        <p:spPr>
          <a:xfrm>
            <a:off x="1251678" y="1610437"/>
            <a:ext cx="10178322" cy="4865178"/>
          </a:xfrm>
        </p:spPr>
        <p:txBody>
          <a:bodyPr>
            <a:normAutofit fontScale="92500" lnSpcReduction="10000"/>
          </a:bodyPr>
          <a:lstStyle/>
          <a:p>
            <a:r>
              <a:rPr lang="fa-IR" dirty="0"/>
              <a:t>چربی </a:t>
            </a:r>
            <a:r>
              <a:rPr lang="fa-IR" dirty="0" err="1"/>
              <a:t>قهوه‌ای</a:t>
            </a:r>
            <a:r>
              <a:rPr lang="fa-IR" dirty="0"/>
              <a:t> در </a:t>
            </a:r>
            <a:r>
              <a:rPr lang="fa-IR" dirty="0" err="1"/>
              <a:t>مدياستينوم</a:t>
            </a:r>
            <a:r>
              <a:rPr lang="fa-IR" dirty="0"/>
              <a:t>، اطراف عروق بزرگ، </a:t>
            </a:r>
            <a:r>
              <a:rPr lang="fa-IR" dirty="0" err="1"/>
              <a:t>کلیه‌ها</a:t>
            </a:r>
            <a:r>
              <a:rPr lang="fa-IR" dirty="0"/>
              <a:t>، غدد آدرنال، </a:t>
            </a:r>
            <a:r>
              <a:rPr lang="fa-IR" dirty="0" err="1"/>
              <a:t>زیربغل</a:t>
            </a:r>
            <a:r>
              <a:rPr lang="fa-IR" dirty="0"/>
              <a:t>، پشت گردن و مابین استخوان </a:t>
            </a:r>
            <a:r>
              <a:rPr lang="fa-IR" dirty="0" err="1"/>
              <a:t>اسکاپولا</a:t>
            </a:r>
            <a:r>
              <a:rPr lang="fa-IR" dirty="0"/>
              <a:t> می‌باشد. تجمع عروق خونی در اطراف سلول‌های چربی </a:t>
            </a:r>
            <a:r>
              <a:rPr lang="fa-IR" dirty="0" err="1"/>
              <a:t>قهوه‌ای</a:t>
            </a:r>
            <a:r>
              <a:rPr lang="fa-IR" dirty="0"/>
              <a:t>، موجب </a:t>
            </a:r>
            <a:r>
              <a:rPr lang="fa-IR" dirty="0" err="1"/>
              <a:t>قهوه‌ای</a:t>
            </a:r>
            <a:r>
              <a:rPr lang="fa-IR" dirty="0"/>
              <a:t> رنگ شدن این </a:t>
            </a:r>
            <a:r>
              <a:rPr lang="fa-IR" dirty="0" err="1"/>
              <a:t>سلول‌ها</a:t>
            </a:r>
            <a:r>
              <a:rPr lang="fa-IR" dirty="0"/>
              <a:t> و هدایت گرما به جریان خون می‌گردد.</a:t>
            </a:r>
            <a:endParaRPr lang="en-US" dirty="0"/>
          </a:p>
          <a:p>
            <a:r>
              <a:rPr lang="fa-IR" dirty="0"/>
              <a:t>تولید چربی </a:t>
            </a:r>
            <a:r>
              <a:rPr lang="fa-IR" dirty="0" err="1"/>
              <a:t>قهوه‌ای</a:t>
            </a:r>
            <a:r>
              <a:rPr lang="fa-IR" dirty="0"/>
              <a:t> از هفته ی ۲۶ الی ۲۸ بارداری، در جنین آغاز می‌گردد. تولید ذخایر چربی </a:t>
            </a:r>
            <a:r>
              <a:rPr lang="fa-IR" dirty="0" err="1"/>
              <a:t>قهوه‌ای</a:t>
            </a:r>
            <a:r>
              <a:rPr lang="fa-IR" dirty="0"/>
              <a:t> تا سه الی پنج هفته پس از تولد، ادامه می‌یابد. اما پس از مصرف آن امکان جایگزینی مجدد وجود ندارد. میزان چربی </a:t>
            </a:r>
            <a:r>
              <a:rPr lang="fa-IR" dirty="0" err="1"/>
              <a:t>قهوه‌ای</a:t>
            </a:r>
            <a:r>
              <a:rPr lang="fa-IR" dirty="0"/>
              <a:t> در نوزاد نارس محدودتر است.</a:t>
            </a:r>
            <a:endParaRPr lang="en-US" dirty="0"/>
          </a:p>
          <a:p>
            <a:r>
              <a:rPr lang="fa-IR" dirty="0" err="1"/>
              <a:t>ترموژنین</a:t>
            </a:r>
            <a:r>
              <a:rPr lang="fa-IR" dirty="0"/>
              <a:t> پروتئینی است که در </a:t>
            </a:r>
            <a:r>
              <a:rPr lang="fa-IR" dirty="0" err="1"/>
              <a:t>میتوکندری</a:t>
            </a:r>
            <a:r>
              <a:rPr lang="fa-IR" dirty="0"/>
              <a:t> سلول‌های چربی </a:t>
            </a:r>
            <a:r>
              <a:rPr lang="fa-IR" dirty="0" err="1"/>
              <a:t>قهوه‌ای</a:t>
            </a:r>
            <a:r>
              <a:rPr lang="fa-IR" dirty="0"/>
              <a:t> موجب تنظیم متابولیسم چربی </a:t>
            </a:r>
            <a:r>
              <a:rPr lang="fa-IR" dirty="0" err="1"/>
              <a:t>قهوه‌ای</a:t>
            </a:r>
            <a:r>
              <a:rPr lang="fa-IR" dirty="0"/>
              <a:t> می‌گردد. عملکرد اصلی این پروتئین تولید </a:t>
            </a:r>
            <a:r>
              <a:rPr lang="fa-IR" dirty="0" err="1"/>
              <a:t>بی‌هوازی</a:t>
            </a:r>
            <a:r>
              <a:rPr lang="fa-IR" dirty="0"/>
              <a:t> گرما است.</a:t>
            </a:r>
            <a:endParaRPr lang="en-US" dirty="0"/>
          </a:p>
          <a:p>
            <a:endParaRPr lang="fa-IR" dirty="0"/>
          </a:p>
        </p:txBody>
      </p:sp>
      <p:sp>
        <p:nvSpPr>
          <p:cNvPr id="7" name="TextBox 6">
            <a:extLst>
              <a:ext uri="{FF2B5EF4-FFF2-40B4-BE49-F238E27FC236}">
                <a16:creationId xmlns:a16="http://schemas.microsoft.com/office/drawing/2014/main" xmlns="" id="{10DB6F4E-E5FB-4B37-84DC-1F95AE28FF1E}"/>
              </a:ext>
            </a:extLst>
          </p:cNvPr>
          <p:cNvSpPr txBox="1"/>
          <p:nvPr/>
        </p:nvSpPr>
        <p:spPr>
          <a:xfrm>
            <a:off x="1953491" y="6488668"/>
            <a:ext cx="10571018" cy="369332"/>
          </a:xfrm>
          <a:prstGeom prst="rect">
            <a:avLst/>
          </a:prstGeom>
          <a:noFill/>
        </p:spPr>
        <p:txBody>
          <a:bodyPr wrap="square">
            <a:spAutoFit/>
          </a:bodyPr>
          <a:lstStyle/>
          <a:p>
            <a:r>
              <a:rPr lang="en-US" b="1" dirty="0"/>
              <a:t>Reference: </a:t>
            </a:r>
            <a:r>
              <a:rPr lang="en-US" dirty="0"/>
              <a:t>Core Curriculum for Neonatal Intensive Care Nursing, </a:t>
            </a:r>
            <a:r>
              <a:rPr lang="en-US" dirty="0" err="1"/>
              <a:t>Verklan</a:t>
            </a:r>
            <a:r>
              <a:rPr lang="en-US" dirty="0"/>
              <a:t> and Walden 2018</a:t>
            </a:r>
          </a:p>
        </p:txBody>
      </p:sp>
      <p:sp>
        <p:nvSpPr>
          <p:cNvPr id="8" name="Slide Number Placeholder 7">
            <a:extLst>
              <a:ext uri="{FF2B5EF4-FFF2-40B4-BE49-F238E27FC236}">
                <a16:creationId xmlns:a16="http://schemas.microsoft.com/office/drawing/2014/main" xmlns="" id="{202E2CD4-DE89-4DEE-A929-3B732C5771E9}"/>
              </a:ext>
            </a:extLst>
          </p:cNvPr>
          <p:cNvSpPr>
            <a:spLocks noGrp="1"/>
          </p:cNvSpPr>
          <p:nvPr>
            <p:ph type="sldNum" sz="quarter" idx="12"/>
          </p:nvPr>
        </p:nvSpPr>
        <p:spPr/>
        <p:txBody>
          <a:bodyPr/>
          <a:lstStyle/>
          <a:p>
            <a:fld id="{A457980C-6322-4AAE-A3C7-11638325351D}" type="slidenum">
              <a:rPr lang="fa-IR" smtClean="0"/>
              <a:pPr/>
              <a:t>20</a:t>
            </a:fld>
            <a:endParaRPr lang="fa-IR"/>
          </a:p>
        </p:txBody>
      </p:sp>
    </p:spTree>
    <p:extLst>
      <p:ext uri="{BB962C8B-B14F-4D97-AF65-F5344CB8AC3E}">
        <p14:creationId xmlns:p14="http://schemas.microsoft.com/office/powerpoint/2010/main" xmlns="" val="18802179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lstStyle/>
          <a:p>
            <a:r>
              <a:rPr lang="fa-IR" dirty="0"/>
              <a:t>اتلاف درجه حرارت در نوزاد </a:t>
            </a:r>
            <a:endParaRPr lang="en-US" dirty="0"/>
          </a:p>
        </p:txBody>
      </p:sp>
      <p:graphicFrame>
        <p:nvGraphicFramePr>
          <p:cNvPr id="6" name="Content Placeholder 5">
            <a:extLst>
              <a:ext uri="{FF2B5EF4-FFF2-40B4-BE49-F238E27FC236}">
                <a16:creationId xmlns:a16="http://schemas.microsoft.com/office/drawing/2014/main" xmlns="" id="{8459EAF8-8EA7-4025-9773-AED9F0BCA195}"/>
              </a:ext>
            </a:extLst>
          </p:cNvPr>
          <p:cNvGraphicFramePr>
            <a:graphicFrameLocks noGrp="1"/>
          </p:cNvGraphicFramePr>
          <p:nvPr>
            <p:ph idx="1"/>
            <p:extLst>
              <p:ext uri="{D42A27DB-BD31-4B8C-83A1-F6EECF244321}">
                <p14:modId xmlns:p14="http://schemas.microsoft.com/office/powerpoint/2010/main" xmlns="" val="716025349"/>
              </p:ext>
            </p:extLst>
          </p:nvPr>
        </p:nvGraphicFramePr>
        <p:xfrm>
          <a:off x="1250950" y="1609725"/>
          <a:ext cx="10179050" cy="4865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lide Number Placeholder 6">
            <a:extLst>
              <a:ext uri="{FF2B5EF4-FFF2-40B4-BE49-F238E27FC236}">
                <a16:creationId xmlns:a16="http://schemas.microsoft.com/office/drawing/2014/main" xmlns="" id="{775B3A56-641B-4FA7-BDB0-1270D4A0E2DE}"/>
              </a:ext>
            </a:extLst>
          </p:cNvPr>
          <p:cNvSpPr>
            <a:spLocks noGrp="1"/>
          </p:cNvSpPr>
          <p:nvPr>
            <p:ph type="sldNum" sz="quarter" idx="12"/>
          </p:nvPr>
        </p:nvSpPr>
        <p:spPr/>
        <p:txBody>
          <a:bodyPr/>
          <a:lstStyle/>
          <a:p>
            <a:fld id="{A457980C-6322-4AAE-A3C7-11638325351D}" type="slidenum">
              <a:rPr lang="fa-IR" smtClean="0"/>
              <a:pPr/>
              <a:t>21</a:t>
            </a:fld>
            <a:endParaRPr lang="fa-IR"/>
          </a:p>
        </p:txBody>
      </p:sp>
    </p:spTree>
    <p:extLst>
      <p:ext uri="{BB962C8B-B14F-4D97-AF65-F5344CB8AC3E}">
        <p14:creationId xmlns:p14="http://schemas.microsoft.com/office/powerpoint/2010/main" xmlns="" val="41128684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lstStyle/>
          <a:p>
            <a:r>
              <a:rPr lang="fa-IR" dirty="0"/>
              <a:t>اتلاف درجه حرارت در نوزاد</a:t>
            </a:r>
            <a:endParaRPr lang="en-US" dirty="0"/>
          </a:p>
        </p:txBody>
      </p:sp>
      <p:sp>
        <p:nvSpPr>
          <p:cNvPr id="3" name="Content Placeholder 2">
            <a:extLst>
              <a:ext uri="{FF2B5EF4-FFF2-40B4-BE49-F238E27FC236}">
                <a16:creationId xmlns:a16="http://schemas.microsoft.com/office/drawing/2014/main" xmlns="" id="{C1B3129C-9C0E-4E3E-A1A0-FD94D8E0D0A3}"/>
              </a:ext>
            </a:extLst>
          </p:cNvPr>
          <p:cNvSpPr>
            <a:spLocks noGrp="1"/>
          </p:cNvSpPr>
          <p:nvPr>
            <p:ph idx="1"/>
          </p:nvPr>
        </p:nvSpPr>
        <p:spPr>
          <a:xfrm>
            <a:off x="1251678" y="1610437"/>
            <a:ext cx="10178322" cy="4865178"/>
          </a:xfrm>
        </p:spPr>
        <p:txBody>
          <a:bodyPr>
            <a:normAutofit fontScale="92500" lnSpcReduction="10000"/>
          </a:bodyPr>
          <a:lstStyle/>
          <a:p>
            <a:r>
              <a:rPr lang="fa-IR" dirty="0"/>
              <a:t> افزایش میزان سطح بدن نسبت به وزن، اجازه انتقال گرمای بیشتری را از بدن به محیط، می‌دهد که این مسئله در نوزادان نارس نمود بیشتری پیدا می‌کند.  نسبت سطح به وزن در نوزاد </a:t>
            </a:r>
            <a:r>
              <a:rPr lang="fa-IR" dirty="0" err="1"/>
              <a:t>ترم</a:t>
            </a:r>
            <a:r>
              <a:rPr lang="fa-IR" dirty="0"/>
              <a:t>، ۳ برابر </a:t>
            </a:r>
            <a:r>
              <a:rPr lang="fa-IR" dirty="0" err="1"/>
              <a:t>بالغين</a:t>
            </a:r>
            <a:r>
              <a:rPr lang="fa-IR" dirty="0"/>
              <a:t> و در نوزاد نارس تا بیش از ۵ برابر </a:t>
            </a:r>
            <a:r>
              <a:rPr lang="fa-IR" dirty="0" err="1"/>
              <a:t>بالغين</a:t>
            </a:r>
            <a:r>
              <a:rPr lang="fa-IR" dirty="0"/>
              <a:t> است.</a:t>
            </a:r>
            <a:endParaRPr lang="en-US" dirty="0"/>
          </a:p>
          <a:p>
            <a:r>
              <a:rPr lang="fa-IR" dirty="0"/>
              <a:t>فرض بر این است که وضعیت خمیده در نوزاد، منجر به جلوگیری از هدر رفتن گرما از طریق کاهش سطوح باز پوست می‌گردد. نوزاد نارس توانایی کمتری در حفظ وضعیت خمیده دارد و در نتیجه در خطر </a:t>
            </a:r>
            <a:r>
              <a:rPr lang="fa-IR" dirty="0" err="1"/>
              <a:t>هدررفت</a:t>
            </a:r>
            <a:r>
              <a:rPr lang="fa-IR" dirty="0"/>
              <a:t> بیشتر گرما هستند. </a:t>
            </a:r>
          </a:p>
          <a:p>
            <a:r>
              <a:rPr lang="fa-IR" dirty="0"/>
              <a:t>همچنین نوزاد </a:t>
            </a:r>
            <a:r>
              <a:rPr lang="fa-IR" dirty="0" err="1"/>
              <a:t>بدحال</a:t>
            </a:r>
            <a:r>
              <a:rPr lang="fa-IR" dirty="0"/>
              <a:t> یا نوزادی که توسط دارو در حالت </a:t>
            </a:r>
            <a:r>
              <a:rPr lang="en-US" dirty="0"/>
              <a:t>sedation</a:t>
            </a:r>
            <a:r>
              <a:rPr lang="fa-IR" dirty="0"/>
              <a:t> است، اغلب در وضعیت </a:t>
            </a:r>
            <a:r>
              <a:rPr lang="fa-IR" dirty="0" err="1"/>
              <a:t>اکستانسیون</a:t>
            </a:r>
            <a:r>
              <a:rPr lang="fa-IR" dirty="0"/>
              <a:t> قرار دارند، مگر آن که توسط </a:t>
            </a:r>
            <a:r>
              <a:rPr lang="fa-IR" dirty="0" err="1"/>
              <a:t>مراقبین</a:t>
            </a:r>
            <a:r>
              <a:rPr lang="fa-IR" dirty="0"/>
              <a:t> بهداشتی تغییر وضعیت داده شوند.</a:t>
            </a:r>
            <a:endParaRPr lang="en-US" dirty="0"/>
          </a:p>
          <a:p>
            <a:endParaRPr lang="fa-IR" dirty="0"/>
          </a:p>
        </p:txBody>
      </p:sp>
      <p:sp>
        <p:nvSpPr>
          <p:cNvPr id="9" name="TextBox 8">
            <a:extLst>
              <a:ext uri="{FF2B5EF4-FFF2-40B4-BE49-F238E27FC236}">
                <a16:creationId xmlns:a16="http://schemas.microsoft.com/office/drawing/2014/main" xmlns="" id="{53DECCBC-33DD-4BBE-8F57-C4938C834A0D}"/>
              </a:ext>
            </a:extLst>
          </p:cNvPr>
          <p:cNvSpPr txBox="1"/>
          <p:nvPr/>
        </p:nvSpPr>
        <p:spPr>
          <a:xfrm>
            <a:off x="1939635" y="6488668"/>
            <a:ext cx="9947563" cy="369332"/>
          </a:xfrm>
          <a:prstGeom prst="rect">
            <a:avLst/>
          </a:prstGeom>
          <a:noFill/>
        </p:spPr>
        <p:txBody>
          <a:bodyPr wrap="square">
            <a:spAutoFit/>
          </a:bodyPr>
          <a:lstStyle/>
          <a:p>
            <a:r>
              <a:rPr lang="en-US" b="1" dirty="0"/>
              <a:t>Reference: </a:t>
            </a:r>
            <a:r>
              <a:rPr lang="en-US" dirty="0"/>
              <a:t>Core Curriculum for Neonatal Intensive Care Nursing, </a:t>
            </a:r>
            <a:r>
              <a:rPr lang="en-US" dirty="0" err="1"/>
              <a:t>Verklan</a:t>
            </a:r>
            <a:r>
              <a:rPr lang="en-US" dirty="0"/>
              <a:t> and Walden 2018</a:t>
            </a:r>
          </a:p>
        </p:txBody>
      </p:sp>
      <p:sp>
        <p:nvSpPr>
          <p:cNvPr id="10" name="Slide Number Placeholder 9">
            <a:extLst>
              <a:ext uri="{FF2B5EF4-FFF2-40B4-BE49-F238E27FC236}">
                <a16:creationId xmlns:a16="http://schemas.microsoft.com/office/drawing/2014/main" xmlns="" id="{E92B5A80-4A86-47D5-A3FF-7F615627A8C2}"/>
              </a:ext>
            </a:extLst>
          </p:cNvPr>
          <p:cNvSpPr>
            <a:spLocks noGrp="1"/>
          </p:cNvSpPr>
          <p:nvPr>
            <p:ph type="sldNum" sz="quarter" idx="12"/>
          </p:nvPr>
        </p:nvSpPr>
        <p:spPr/>
        <p:txBody>
          <a:bodyPr/>
          <a:lstStyle/>
          <a:p>
            <a:fld id="{A457980C-6322-4AAE-A3C7-11638325351D}" type="slidenum">
              <a:rPr lang="fa-IR" smtClean="0"/>
              <a:pPr/>
              <a:t>22</a:t>
            </a:fld>
            <a:endParaRPr lang="fa-IR"/>
          </a:p>
        </p:txBody>
      </p:sp>
    </p:spTree>
    <p:extLst>
      <p:ext uri="{BB962C8B-B14F-4D97-AF65-F5344CB8AC3E}">
        <p14:creationId xmlns:p14="http://schemas.microsoft.com/office/powerpoint/2010/main" xmlns="" val="23518378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lstStyle/>
          <a:p>
            <a:r>
              <a:rPr lang="fa-IR" dirty="0"/>
              <a:t>واکنش بدن به استرس سرما</a:t>
            </a:r>
            <a:endParaRPr lang="en-US" dirty="0"/>
          </a:p>
        </p:txBody>
      </p:sp>
      <p:sp>
        <p:nvSpPr>
          <p:cNvPr id="3" name="Content Placeholder 2">
            <a:extLst>
              <a:ext uri="{FF2B5EF4-FFF2-40B4-BE49-F238E27FC236}">
                <a16:creationId xmlns:a16="http://schemas.microsoft.com/office/drawing/2014/main" xmlns="" id="{C1B3129C-9C0E-4E3E-A1A0-FD94D8E0D0A3}"/>
              </a:ext>
            </a:extLst>
          </p:cNvPr>
          <p:cNvSpPr>
            <a:spLocks noGrp="1"/>
          </p:cNvSpPr>
          <p:nvPr>
            <p:ph idx="1"/>
          </p:nvPr>
        </p:nvSpPr>
        <p:spPr>
          <a:xfrm>
            <a:off x="1251678" y="1610437"/>
            <a:ext cx="10178322" cy="4865178"/>
          </a:xfrm>
        </p:spPr>
        <p:txBody>
          <a:bodyPr>
            <a:normAutofit fontScale="92500" lnSpcReduction="20000"/>
          </a:bodyPr>
          <a:lstStyle/>
          <a:p>
            <a:r>
              <a:rPr lang="fa-IR" dirty="0"/>
              <a:t>در مواجه با استرس سرما، هورمون </a:t>
            </a:r>
            <a:r>
              <a:rPr lang="fa-IR" dirty="0" err="1"/>
              <a:t>اپی‌نفرین</a:t>
            </a:r>
            <a:r>
              <a:rPr lang="fa-IR" dirty="0"/>
              <a:t> آزاد شده و متعاقباً انقباض عروق محیطی جهت کاهش هدر رفت گرما رخ می‌دهد. استرس سرما محرک تولید گرمای بدون لرزش می‌شود، که شامل رویدادهای زیر است:</a:t>
            </a:r>
            <a:endParaRPr lang="en-US" dirty="0"/>
          </a:p>
          <a:p>
            <a:r>
              <a:rPr lang="fa-IR" dirty="0"/>
              <a:t>۱. مصرف چربی </a:t>
            </a:r>
            <a:r>
              <a:rPr lang="fa-IR" dirty="0" err="1"/>
              <a:t>قهوه‌ای</a:t>
            </a:r>
            <a:endParaRPr lang="en-US" dirty="0"/>
          </a:p>
          <a:p>
            <a:r>
              <a:rPr lang="fa-IR" dirty="0"/>
              <a:t>۲. کاهش ذخایر گلیکوژن</a:t>
            </a:r>
            <a:endParaRPr lang="en-US" dirty="0"/>
          </a:p>
          <a:p>
            <a:r>
              <a:rPr lang="fa-IR" dirty="0"/>
              <a:t>۳. افزایش مصرف اکسیژن</a:t>
            </a:r>
            <a:endParaRPr lang="en-US" dirty="0"/>
          </a:p>
          <a:p>
            <a:r>
              <a:rPr lang="fa-IR" dirty="0"/>
              <a:t> تولید اسید </a:t>
            </a:r>
            <a:r>
              <a:rPr lang="fa-IR" dirty="0" err="1"/>
              <a:t>لاکتیک</a:t>
            </a:r>
            <a:r>
              <a:rPr lang="fa-IR" dirty="0"/>
              <a:t> منجر به بروز </a:t>
            </a:r>
            <a:r>
              <a:rPr lang="fa-IR" dirty="0" err="1"/>
              <a:t>اسیدوز</a:t>
            </a:r>
            <a:r>
              <a:rPr lang="fa-IR" dirty="0"/>
              <a:t> متابولیک شده که این مسئله موجب انقباض عروق ریوی و کاهش جریان خون </a:t>
            </a:r>
            <a:r>
              <a:rPr lang="fa-IR" dirty="0" err="1"/>
              <a:t>اندام‌های</a:t>
            </a:r>
            <a:r>
              <a:rPr lang="fa-IR" dirty="0"/>
              <a:t> حیاتی و شوک می‌گردد.</a:t>
            </a:r>
            <a:endParaRPr lang="en-US" dirty="0"/>
          </a:p>
          <a:p>
            <a:endParaRPr lang="fa-IR" dirty="0"/>
          </a:p>
        </p:txBody>
      </p:sp>
      <p:sp>
        <p:nvSpPr>
          <p:cNvPr id="6" name="Slide Number Placeholder 5">
            <a:extLst>
              <a:ext uri="{FF2B5EF4-FFF2-40B4-BE49-F238E27FC236}">
                <a16:creationId xmlns:a16="http://schemas.microsoft.com/office/drawing/2014/main" xmlns="" id="{B5A4C8F8-97BF-4E7F-ADBD-AD5B4DF5164F}"/>
              </a:ext>
            </a:extLst>
          </p:cNvPr>
          <p:cNvSpPr>
            <a:spLocks noGrp="1"/>
          </p:cNvSpPr>
          <p:nvPr>
            <p:ph type="sldNum" sz="quarter" idx="12"/>
          </p:nvPr>
        </p:nvSpPr>
        <p:spPr/>
        <p:txBody>
          <a:bodyPr/>
          <a:lstStyle/>
          <a:p>
            <a:fld id="{A457980C-6322-4AAE-A3C7-11638325351D}" type="slidenum">
              <a:rPr lang="fa-IR" smtClean="0"/>
              <a:pPr/>
              <a:t>23</a:t>
            </a:fld>
            <a:endParaRPr lang="fa-IR"/>
          </a:p>
        </p:txBody>
      </p:sp>
    </p:spTree>
    <p:extLst>
      <p:ext uri="{BB962C8B-B14F-4D97-AF65-F5344CB8AC3E}">
        <p14:creationId xmlns:p14="http://schemas.microsoft.com/office/powerpoint/2010/main" xmlns="" val="36509704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4DBD77-DB26-4338-86DE-40527D9CD516}"/>
              </a:ext>
            </a:extLst>
          </p:cNvPr>
          <p:cNvSpPr>
            <a:spLocks noGrp="1"/>
          </p:cNvSpPr>
          <p:nvPr>
            <p:ph type="title"/>
          </p:nvPr>
        </p:nvSpPr>
        <p:spPr>
          <a:xfrm>
            <a:off x="1251678" y="382385"/>
            <a:ext cx="10178322" cy="1064278"/>
          </a:xfrm>
        </p:spPr>
        <p:txBody>
          <a:bodyPr/>
          <a:lstStyle/>
          <a:p>
            <a:r>
              <a:rPr lang="fa-IR" dirty="0"/>
              <a:t>تعریف </a:t>
            </a:r>
            <a:r>
              <a:rPr lang="fa-IR" dirty="0" err="1"/>
              <a:t>هایپوترمی</a:t>
            </a:r>
            <a:endParaRPr lang="en-US" dirty="0"/>
          </a:p>
        </p:txBody>
      </p:sp>
      <p:sp>
        <p:nvSpPr>
          <p:cNvPr id="3" name="Content Placeholder 2">
            <a:extLst>
              <a:ext uri="{FF2B5EF4-FFF2-40B4-BE49-F238E27FC236}">
                <a16:creationId xmlns:a16="http://schemas.microsoft.com/office/drawing/2014/main" xmlns="" id="{BAC5A4F7-FC65-4B39-B6B0-B0F66C11F486}"/>
              </a:ext>
            </a:extLst>
          </p:cNvPr>
          <p:cNvSpPr>
            <a:spLocks noGrp="1"/>
          </p:cNvSpPr>
          <p:nvPr>
            <p:ph idx="1"/>
          </p:nvPr>
        </p:nvSpPr>
        <p:spPr>
          <a:xfrm>
            <a:off x="1251678" y="1610437"/>
            <a:ext cx="10178322" cy="4865178"/>
          </a:xfrm>
        </p:spPr>
        <p:txBody>
          <a:bodyPr/>
          <a:lstStyle/>
          <a:p>
            <a:r>
              <a:rPr lang="fa-IR" b="1" dirty="0" err="1"/>
              <a:t>محدوده‌ی</a:t>
            </a:r>
            <a:r>
              <a:rPr lang="fa-IR" b="1" dirty="0"/>
              <a:t> نرمال دما در منابع مختلف اندکی متفاوت است، اما به شکل عمومی محدوده زیر به عنوان محدوده نرمال دما می‌تواند مورد استفاده قرار گیرد:</a:t>
            </a:r>
            <a:endParaRPr lang="en-US" b="1" dirty="0"/>
          </a:p>
        </p:txBody>
      </p:sp>
      <p:graphicFrame>
        <p:nvGraphicFramePr>
          <p:cNvPr id="6" name="Diagram 5">
            <a:extLst>
              <a:ext uri="{FF2B5EF4-FFF2-40B4-BE49-F238E27FC236}">
                <a16:creationId xmlns:a16="http://schemas.microsoft.com/office/drawing/2014/main" xmlns="" id="{799C35D7-F86B-4D17-8C5D-58B8C5B7DA20}"/>
              </a:ext>
            </a:extLst>
          </p:cNvPr>
          <p:cNvGraphicFramePr/>
          <p:nvPr>
            <p:extLst>
              <p:ext uri="{D42A27DB-BD31-4B8C-83A1-F6EECF244321}">
                <p14:modId xmlns:p14="http://schemas.microsoft.com/office/powerpoint/2010/main" xmlns="" val="2867351222"/>
              </p:ext>
            </p:extLst>
          </p:nvPr>
        </p:nvGraphicFramePr>
        <p:xfrm>
          <a:off x="2004290" y="2978728"/>
          <a:ext cx="8566727" cy="33951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xmlns="" id="{79146383-4D86-4E2D-8F95-77E23A5DFDDB}"/>
              </a:ext>
            </a:extLst>
          </p:cNvPr>
          <p:cNvSpPr txBox="1"/>
          <p:nvPr/>
        </p:nvSpPr>
        <p:spPr>
          <a:xfrm>
            <a:off x="1310895" y="6393129"/>
            <a:ext cx="9412523" cy="464871"/>
          </a:xfrm>
          <a:prstGeom prst="rect">
            <a:avLst/>
          </a:prstGeom>
          <a:noFill/>
        </p:spPr>
        <p:txBody>
          <a:bodyPr wrap="square">
            <a:spAutoFit/>
          </a:bodyPr>
          <a:lstStyle/>
          <a:p>
            <a:pPr algn="l" rtl="0">
              <a:lnSpc>
                <a:spcPct val="150000"/>
              </a:lnSpc>
              <a:spcAft>
                <a:spcPts val="800"/>
              </a:spcAft>
            </a:pPr>
            <a:r>
              <a:rPr lang="en-US" sz="1800" b="1" dirty="0">
                <a:effectLst/>
                <a:latin typeface="+mj-lt"/>
                <a:ea typeface="Times New Roman" panose="02020603050405020304" pitchFamily="18" charset="0"/>
                <a:cs typeface="B Nazanin" panose="00000400000000000000" pitchFamily="2" charset="-78"/>
              </a:rPr>
              <a:t>Reference: </a:t>
            </a:r>
            <a:r>
              <a:rPr lang="en-US" sz="1800" dirty="0">
                <a:effectLst/>
                <a:latin typeface="+mj-lt"/>
                <a:ea typeface="Times New Roman" panose="02020603050405020304" pitchFamily="18" charset="0"/>
                <a:cs typeface="B Nazanin" panose="00000400000000000000" pitchFamily="2" charset="-78"/>
              </a:rPr>
              <a:t>Core Curriculum for Neonatal Intensive Care Nursing, </a:t>
            </a:r>
            <a:r>
              <a:rPr lang="en-US" sz="1800" dirty="0" err="1">
                <a:effectLst/>
                <a:latin typeface="+mj-lt"/>
                <a:ea typeface="Times New Roman" panose="02020603050405020304" pitchFamily="18" charset="0"/>
                <a:cs typeface="B Nazanin" panose="00000400000000000000" pitchFamily="2" charset="-78"/>
              </a:rPr>
              <a:t>Verklan</a:t>
            </a:r>
            <a:r>
              <a:rPr lang="en-US" sz="1800" dirty="0">
                <a:effectLst/>
                <a:latin typeface="+mj-lt"/>
                <a:ea typeface="Times New Roman" panose="02020603050405020304" pitchFamily="18" charset="0"/>
                <a:cs typeface="B Nazanin" panose="00000400000000000000" pitchFamily="2" charset="-78"/>
              </a:rPr>
              <a:t> and Walden 2018</a:t>
            </a:r>
            <a:endParaRPr lang="en-US" sz="1600" dirty="0">
              <a:effectLst/>
              <a:latin typeface="+mj-lt"/>
              <a:ea typeface="Times New Roman" panose="02020603050405020304" pitchFamily="18" charset="0"/>
              <a:cs typeface="Arial" panose="020B0604020202020204" pitchFamily="34" charset="0"/>
            </a:endParaRPr>
          </a:p>
        </p:txBody>
      </p:sp>
      <p:sp>
        <p:nvSpPr>
          <p:cNvPr id="8" name="Slide Number Placeholder 7">
            <a:extLst>
              <a:ext uri="{FF2B5EF4-FFF2-40B4-BE49-F238E27FC236}">
                <a16:creationId xmlns:a16="http://schemas.microsoft.com/office/drawing/2014/main" xmlns="" id="{C8144120-20A2-46A1-B4D6-F87E55A051D3}"/>
              </a:ext>
            </a:extLst>
          </p:cNvPr>
          <p:cNvSpPr>
            <a:spLocks noGrp="1"/>
          </p:cNvSpPr>
          <p:nvPr>
            <p:ph type="sldNum" sz="quarter" idx="12"/>
          </p:nvPr>
        </p:nvSpPr>
        <p:spPr/>
        <p:txBody>
          <a:bodyPr/>
          <a:lstStyle/>
          <a:p>
            <a:fld id="{A457980C-6322-4AAE-A3C7-11638325351D}" type="slidenum">
              <a:rPr lang="fa-IR" smtClean="0"/>
              <a:pPr/>
              <a:t>24</a:t>
            </a:fld>
            <a:endParaRPr lang="fa-IR"/>
          </a:p>
        </p:txBody>
      </p:sp>
    </p:spTree>
    <p:extLst>
      <p:ext uri="{BB962C8B-B14F-4D97-AF65-F5344CB8AC3E}">
        <p14:creationId xmlns:p14="http://schemas.microsoft.com/office/powerpoint/2010/main" xmlns="" val="2746729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C1368EEE-8FE1-4E62-89FE-1A08FD9F8B49}"/>
              </a:ext>
            </a:extLst>
          </p:cNvPr>
          <p:cNvSpPr>
            <a:spLocks noGrp="1"/>
          </p:cNvSpPr>
          <p:nvPr>
            <p:ph type="title"/>
          </p:nvPr>
        </p:nvSpPr>
        <p:spPr/>
        <p:txBody>
          <a:bodyPr/>
          <a:lstStyle/>
          <a:p>
            <a:endParaRPr lang="fa-IR"/>
          </a:p>
        </p:txBody>
      </p:sp>
      <p:graphicFrame>
        <p:nvGraphicFramePr>
          <p:cNvPr id="4" name="Content Placeholder 3">
            <a:extLst>
              <a:ext uri="{FF2B5EF4-FFF2-40B4-BE49-F238E27FC236}">
                <a16:creationId xmlns:a16="http://schemas.microsoft.com/office/drawing/2014/main" xmlns="" id="{93DD7285-9B75-4FED-88A6-85025FB04B38}"/>
              </a:ext>
            </a:extLst>
          </p:cNvPr>
          <p:cNvGraphicFramePr>
            <a:graphicFrameLocks noGrp="1"/>
          </p:cNvGraphicFramePr>
          <p:nvPr>
            <p:ph idx="1"/>
            <p:extLst>
              <p:ext uri="{D42A27DB-BD31-4B8C-83A1-F6EECF244321}">
                <p14:modId xmlns:p14="http://schemas.microsoft.com/office/powerpoint/2010/main" xmlns="" val="2143088642"/>
              </p:ext>
            </p:extLst>
          </p:nvPr>
        </p:nvGraphicFramePr>
        <p:xfrm>
          <a:off x="1250950" y="1609724"/>
          <a:ext cx="10179050" cy="3668856"/>
        </p:xfrm>
        <a:graphic>
          <a:graphicData uri="http://schemas.openxmlformats.org/drawingml/2006/table">
            <a:tbl>
              <a:tblPr rtl="1" firstRow="1" firstCol="1" bandRow="1">
                <a:tableStyleId>{F5AB1C69-6EDB-4FF4-983F-18BD219EF322}</a:tableStyleId>
              </a:tblPr>
              <a:tblGrid>
                <a:gridCol w="5089525">
                  <a:extLst>
                    <a:ext uri="{9D8B030D-6E8A-4147-A177-3AD203B41FA5}">
                      <a16:colId xmlns:a16="http://schemas.microsoft.com/office/drawing/2014/main" xmlns="" val="2397602995"/>
                    </a:ext>
                  </a:extLst>
                </a:gridCol>
                <a:gridCol w="5089525">
                  <a:extLst>
                    <a:ext uri="{9D8B030D-6E8A-4147-A177-3AD203B41FA5}">
                      <a16:colId xmlns:a16="http://schemas.microsoft.com/office/drawing/2014/main" xmlns="" val="839969256"/>
                    </a:ext>
                  </a:extLst>
                </a:gridCol>
              </a:tblGrid>
              <a:tr h="917214">
                <a:tc>
                  <a:txBody>
                    <a:bodyPr/>
                    <a:lstStyle/>
                    <a:p>
                      <a:pPr algn="ctr" rtl="1">
                        <a:lnSpc>
                          <a:spcPct val="150000"/>
                        </a:lnSpc>
                        <a:spcAft>
                          <a:spcPts val="800"/>
                        </a:spcAft>
                      </a:pPr>
                      <a:r>
                        <a:rPr lang="fa-IR" sz="2400" dirty="0">
                          <a:solidFill>
                            <a:schemeClr val="tx1"/>
                          </a:solidFill>
                          <a:effectLst/>
                        </a:rPr>
                        <a:t>دمای نرمال</a:t>
                      </a:r>
                      <a:endParaRPr lang="en-US" sz="2000" dirty="0">
                        <a:solidFill>
                          <a:schemeClr val="tx1"/>
                        </a:solidFill>
                        <a:effectLs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lnSpc>
                          <a:spcPct val="150000"/>
                        </a:lnSpc>
                        <a:spcAft>
                          <a:spcPts val="800"/>
                        </a:spcAft>
                      </a:pPr>
                      <a:r>
                        <a:rPr lang="fa-IR" sz="2400" dirty="0">
                          <a:solidFill>
                            <a:schemeClr val="tx1"/>
                          </a:solidFill>
                          <a:effectLst/>
                        </a:rPr>
                        <a:t>۳۶.۵ الی۳۷.۵ </a:t>
                      </a:r>
                      <a:endParaRPr lang="en-US" sz="2000" dirty="0">
                        <a:solidFill>
                          <a:schemeClr val="tx1"/>
                        </a:solidFill>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xmlns="" val="2983235130"/>
                  </a:ext>
                </a:extLst>
              </a:tr>
              <a:tr h="917214">
                <a:tc>
                  <a:txBody>
                    <a:bodyPr/>
                    <a:lstStyle/>
                    <a:p>
                      <a:pPr algn="ctr" rtl="1">
                        <a:lnSpc>
                          <a:spcPct val="150000"/>
                        </a:lnSpc>
                        <a:spcAft>
                          <a:spcPts val="800"/>
                        </a:spcAft>
                      </a:pPr>
                      <a:r>
                        <a:rPr lang="fa-IR" sz="2400" dirty="0">
                          <a:solidFill>
                            <a:schemeClr val="tx1"/>
                          </a:solidFill>
                          <a:effectLst/>
                        </a:rPr>
                        <a:t>استرس سرما (</a:t>
                      </a:r>
                      <a:r>
                        <a:rPr lang="en-US" sz="2400" dirty="0">
                          <a:solidFill>
                            <a:schemeClr val="tx1"/>
                          </a:solidFill>
                          <a:effectLst/>
                        </a:rPr>
                        <a:t>Alert</a:t>
                      </a:r>
                      <a:r>
                        <a:rPr lang="fa-IR" sz="2400" dirty="0">
                          <a:solidFill>
                            <a:schemeClr val="tx1"/>
                          </a:solidFill>
                          <a:effectLst/>
                        </a:rPr>
                        <a:t>)</a:t>
                      </a:r>
                      <a:endParaRPr lang="en-US" sz="2000" dirty="0">
                        <a:solidFill>
                          <a:schemeClr val="tx1"/>
                        </a:solidFill>
                        <a:effectLs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lnSpc>
                          <a:spcPct val="150000"/>
                        </a:lnSpc>
                        <a:spcAft>
                          <a:spcPts val="800"/>
                        </a:spcAft>
                      </a:pPr>
                      <a:r>
                        <a:rPr lang="fa-IR" sz="2400" dirty="0">
                          <a:solidFill>
                            <a:schemeClr val="tx1"/>
                          </a:solidFill>
                          <a:effectLst/>
                        </a:rPr>
                        <a:t>۳۶ الی ۳۶.۵ </a:t>
                      </a:r>
                      <a:endParaRPr lang="en-US" sz="2000" dirty="0">
                        <a:solidFill>
                          <a:schemeClr val="tx1"/>
                        </a:solidFill>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3358396180"/>
                  </a:ext>
                </a:extLst>
              </a:tr>
              <a:tr h="917214">
                <a:tc>
                  <a:txBody>
                    <a:bodyPr/>
                    <a:lstStyle/>
                    <a:p>
                      <a:pPr algn="ctr" rtl="1">
                        <a:lnSpc>
                          <a:spcPct val="150000"/>
                        </a:lnSpc>
                        <a:spcAft>
                          <a:spcPts val="800"/>
                        </a:spcAft>
                      </a:pPr>
                      <a:r>
                        <a:rPr lang="fa-IR" sz="2400" dirty="0" err="1">
                          <a:solidFill>
                            <a:schemeClr val="tx1"/>
                          </a:solidFill>
                          <a:effectLst/>
                        </a:rPr>
                        <a:t>هایپوترمی</a:t>
                      </a:r>
                      <a:r>
                        <a:rPr lang="fa-IR" sz="2400" dirty="0">
                          <a:solidFill>
                            <a:schemeClr val="tx1"/>
                          </a:solidFill>
                          <a:effectLst/>
                        </a:rPr>
                        <a:t> متوسط (</a:t>
                      </a:r>
                      <a:r>
                        <a:rPr lang="en-US" sz="2400" dirty="0">
                          <a:solidFill>
                            <a:schemeClr val="tx1"/>
                          </a:solidFill>
                          <a:effectLst/>
                        </a:rPr>
                        <a:t>Danger zone</a:t>
                      </a:r>
                      <a:r>
                        <a:rPr lang="fa-IR" sz="2400" dirty="0">
                          <a:solidFill>
                            <a:schemeClr val="tx1"/>
                          </a:solidFill>
                          <a:effectLst/>
                        </a:rPr>
                        <a:t>)</a:t>
                      </a:r>
                      <a:endParaRPr lang="en-US" sz="2000" dirty="0">
                        <a:solidFill>
                          <a:schemeClr val="tx1"/>
                        </a:solidFill>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1">
                        <a:lnSpc>
                          <a:spcPct val="150000"/>
                        </a:lnSpc>
                        <a:spcAft>
                          <a:spcPts val="800"/>
                        </a:spcAft>
                      </a:pPr>
                      <a:r>
                        <a:rPr lang="fa-IR" sz="2400" dirty="0">
                          <a:solidFill>
                            <a:schemeClr val="tx1"/>
                          </a:solidFill>
                          <a:effectLst/>
                        </a:rPr>
                        <a:t>۳۲ الی ۳۶  </a:t>
                      </a:r>
                      <a:endParaRPr lang="en-US" sz="2000" dirty="0">
                        <a:solidFill>
                          <a:schemeClr val="tx1"/>
                        </a:solidFill>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xmlns="" val="574194156"/>
                  </a:ext>
                </a:extLst>
              </a:tr>
              <a:tr h="917214">
                <a:tc>
                  <a:txBody>
                    <a:bodyPr/>
                    <a:lstStyle/>
                    <a:p>
                      <a:pPr algn="ctr" rtl="1">
                        <a:lnSpc>
                          <a:spcPct val="150000"/>
                        </a:lnSpc>
                        <a:spcAft>
                          <a:spcPts val="800"/>
                        </a:spcAft>
                      </a:pPr>
                      <a:r>
                        <a:rPr lang="fa-IR" sz="2400" dirty="0" err="1">
                          <a:solidFill>
                            <a:schemeClr val="bg1"/>
                          </a:solidFill>
                          <a:effectLst/>
                        </a:rPr>
                        <a:t>هایپوترمی</a:t>
                      </a:r>
                      <a:r>
                        <a:rPr lang="fa-IR" sz="2400" dirty="0">
                          <a:solidFill>
                            <a:schemeClr val="bg1"/>
                          </a:solidFill>
                          <a:effectLst/>
                        </a:rPr>
                        <a:t> شدید (</a:t>
                      </a:r>
                      <a:r>
                        <a:rPr lang="en-US" sz="2400" dirty="0">
                          <a:solidFill>
                            <a:schemeClr val="bg1"/>
                          </a:solidFill>
                          <a:effectLst/>
                        </a:rPr>
                        <a:t>Outlook Grave</a:t>
                      </a:r>
                      <a:r>
                        <a:rPr lang="fa-IR" sz="2400" dirty="0">
                          <a:solidFill>
                            <a:schemeClr val="bg1"/>
                          </a:solidFill>
                          <a:effectLst/>
                        </a:rPr>
                        <a:t>)</a:t>
                      </a:r>
                      <a:endParaRPr lang="en-US" sz="2000" dirty="0">
                        <a:solidFill>
                          <a:schemeClr val="bg1"/>
                        </a:solidFill>
                        <a:effectLs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1">
                        <a:lnSpc>
                          <a:spcPct val="150000"/>
                        </a:lnSpc>
                        <a:spcAft>
                          <a:spcPts val="800"/>
                        </a:spcAft>
                      </a:pPr>
                      <a:r>
                        <a:rPr lang="fa-IR" sz="2400" dirty="0">
                          <a:solidFill>
                            <a:schemeClr val="bg1"/>
                          </a:solidFill>
                          <a:effectLst/>
                        </a:rPr>
                        <a:t>کمتر از ۳۲ درجه سانتی </a:t>
                      </a:r>
                      <a:r>
                        <a:rPr lang="fa-IR" sz="2400" dirty="0" err="1">
                          <a:solidFill>
                            <a:schemeClr val="bg1"/>
                          </a:solidFill>
                          <a:effectLst/>
                        </a:rPr>
                        <a:t>گراد</a:t>
                      </a:r>
                      <a:r>
                        <a:rPr lang="fa-IR" sz="2400" dirty="0">
                          <a:solidFill>
                            <a:schemeClr val="bg1"/>
                          </a:solidFill>
                          <a:effectLst/>
                        </a:rPr>
                        <a:t> </a:t>
                      </a:r>
                      <a:endParaRPr lang="en-US" sz="2000" dirty="0">
                        <a:solidFill>
                          <a:schemeClr val="bg1"/>
                        </a:solidFill>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xmlns="" val="1743806226"/>
                  </a:ext>
                </a:extLst>
              </a:tr>
            </a:tbl>
          </a:graphicData>
        </a:graphic>
      </p:graphicFrame>
      <p:sp>
        <p:nvSpPr>
          <p:cNvPr id="6" name="TextBox 5">
            <a:extLst>
              <a:ext uri="{FF2B5EF4-FFF2-40B4-BE49-F238E27FC236}">
                <a16:creationId xmlns:a16="http://schemas.microsoft.com/office/drawing/2014/main" xmlns="" id="{2941C869-C37B-4D0E-8B9C-5136D218BB1D}"/>
              </a:ext>
            </a:extLst>
          </p:cNvPr>
          <p:cNvSpPr txBox="1"/>
          <p:nvPr/>
        </p:nvSpPr>
        <p:spPr>
          <a:xfrm>
            <a:off x="1389739" y="6393129"/>
            <a:ext cx="9412523" cy="464871"/>
          </a:xfrm>
          <a:prstGeom prst="rect">
            <a:avLst/>
          </a:prstGeom>
          <a:noFill/>
        </p:spPr>
        <p:txBody>
          <a:bodyPr wrap="square">
            <a:spAutoFit/>
          </a:bodyPr>
          <a:lstStyle/>
          <a:p>
            <a:pPr algn="l" rtl="0">
              <a:lnSpc>
                <a:spcPct val="150000"/>
              </a:lnSpc>
              <a:spcAft>
                <a:spcPts val="800"/>
              </a:spcAft>
            </a:pPr>
            <a:r>
              <a:rPr lang="en-US" sz="1800" b="1" dirty="0">
                <a:effectLst/>
                <a:latin typeface="+mj-lt"/>
                <a:ea typeface="Times New Roman" panose="02020603050405020304" pitchFamily="18" charset="0"/>
                <a:cs typeface="B Nazanin" panose="00000400000000000000" pitchFamily="2" charset="-78"/>
              </a:rPr>
              <a:t>Reference: </a:t>
            </a:r>
            <a:r>
              <a:rPr lang="en-US" sz="1800" dirty="0">
                <a:effectLst/>
                <a:latin typeface="+mj-lt"/>
                <a:ea typeface="Times New Roman" panose="02020603050405020304" pitchFamily="18" charset="0"/>
                <a:cs typeface="B Nazanin" panose="00000400000000000000" pitchFamily="2" charset="-78"/>
              </a:rPr>
              <a:t>Core Curriculum for Neonatal Intensive Care Nursing, </a:t>
            </a:r>
            <a:r>
              <a:rPr lang="en-US" sz="1800" dirty="0" err="1">
                <a:effectLst/>
                <a:latin typeface="+mj-lt"/>
                <a:ea typeface="Times New Roman" panose="02020603050405020304" pitchFamily="18" charset="0"/>
                <a:cs typeface="B Nazanin" panose="00000400000000000000" pitchFamily="2" charset="-78"/>
              </a:rPr>
              <a:t>Verklan</a:t>
            </a:r>
            <a:r>
              <a:rPr lang="en-US" sz="1800" dirty="0">
                <a:effectLst/>
                <a:latin typeface="+mj-lt"/>
                <a:ea typeface="Times New Roman" panose="02020603050405020304" pitchFamily="18" charset="0"/>
                <a:cs typeface="B Nazanin" panose="00000400000000000000" pitchFamily="2" charset="-78"/>
              </a:rPr>
              <a:t> and Walden 2018</a:t>
            </a:r>
            <a:endParaRPr lang="en-US" sz="1600" dirty="0">
              <a:effectLst/>
              <a:latin typeface="+mj-lt"/>
              <a:ea typeface="Times New Roman" panose="02020603050405020304" pitchFamily="18" charset="0"/>
              <a:cs typeface="Arial" panose="020B0604020202020204" pitchFamily="34" charset="0"/>
            </a:endParaRPr>
          </a:p>
        </p:txBody>
      </p:sp>
      <p:sp>
        <p:nvSpPr>
          <p:cNvPr id="9" name="Slide Number Placeholder 8">
            <a:extLst>
              <a:ext uri="{FF2B5EF4-FFF2-40B4-BE49-F238E27FC236}">
                <a16:creationId xmlns:a16="http://schemas.microsoft.com/office/drawing/2014/main" xmlns="" id="{B7447EC1-D3CE-41C5-BD44-DD711F3A3753}"/>
              </a:ext>
            </a:extLst>
          </p:cNvPr>
          <p:cNvSpPr>
            <a:spLocks noGrp="1"/>
          </p:cNvSpPr>
          <p:nvPr>
            <p:ph type="sldNum" sz="quarter" idx="12"/>
          </p:nvPr>
        </p:nvSpPr>
        <p:spPr/>
        <p:txBody>
          <a:bodyPr/>
          <a:lstStyle/>
          <a:p>
            <a:fld id="{A457980C-6322-4AAE-A3C7-11638325351D}" type="slidenum">
              <a:rPr lang="fa-IR" smtClean="0"/>
              <a:pPr/>
              <a:t>25</a:t>
            </a:fld>
            <a:endParaRPr lang="fa-IR"/>
          </a:p>
        </p:txBody>
      </p:sp>
    </p:spTree>
    <p:extLst>
      <p:ext uri="{BB962C8B-B14F-4D97-AF65-F5344CB8AC3E}">
        <p14:creationId xmlns:p14="http://schemas.microsoft.com/office/powerpoint/2010/main" xmlns="" val="7776704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lstStyle/>
          <a:p>
            <a:r>
              <a:rPr lang="fa-IR" dirty="0"/>
              <a:t>اندازه ‌گیری دمای بدن نوزاد</a:t>
            </a:r>
            <a:endParaRPr lang="en-US" dirty="0"/>
          </a:p>
        </p:txBody>
      </p:sp>
      <p:sp>
        <p:nvSpPr>
          <p:cNvPr id="3" name="Content Placeholder 2">
            <a:extLst>
              <a:ext uri="{FF2B5EF4-FFF2-40B4-BE49-F238E27FC236}">
                <a16:creationId xmlns:a16="http://schemas.microsoft.com/office/drawing/2014/main" xmlns="" id="{C1B3129C-9C0E-4E3E-A1A0-FD94D8E0D0A3}"/>
              </a:ext>
            </a:extLst>
          </p:cNvPr>
          <p:cNvSpPr>
            <a:spLocks noGrp="1"/>
          </p:cNvSpPr>
          <p:nvPr>
            <p:ph idx="1"/>
          </p:nvPr>
        </p:nvSpPr>
        <p:spPr>
          <a:xfrm>
            <a:off x="1251678" y="1610437"/>
            <a:ext cx="10178322" cy="4865178"/>
          </a:xfrm>
        </p:spPr>
        <p:txBody>
          <a:bodyPr>
            <a:normAutofit/>
          </a:bodyPr>
          <a:lstStyle/>
          <a:p>
            <a:r>
              <a:rPr lang="fa-IR" b="1" dirty="0"/>
              <a:t>چندین روش جهت تخمین دمای مرکزی بدن (</a:t>
            </a:r>
            <a:r>
              <a:rPr lang="en-US" b="1" dirty="0"/>
              <a:t>Core body </a:t>
            </a:r>
            <a:r>
              <a:rPr lang="en-US" b="1" dirty="0" err="1"/>
              <a:t>tem</a:t>
            </a:r>
            <a:r>
              <a:rPr lang="en-US" b="1" dirty="0"/>
              <a:t> </a:t>
            </a:r>
            <a:r>
              <a:rPr lang="en-US" b="1" dirty="0" err="1"/>
              <a:t>perature</a:t>
            </a:r>
            <a:r>
              <a:rPr lang="fa-IR" b="1" dirty="0"/>
              <a:t>) وجود دارد.</a:t>
            </a:r>
          </a:p>
          <a:p>
            <a:endParaRPr lang="fa-IR" b="1" dirty="0"/>
          </a:p>
        </p:txBody>
      </p:sp>
      <p:sp>
        <p:nvSpPr>
          <p:cNvPr id="7" name="TextBox 6">
            <a:extLst>
              <a:ext uri="{FF2B5EF4-FFF2-40B4-BE49-F238E27FC236}">
                <a16:creationId xmlns:a16="http://schemas.microsoft.com/office/drawing/2014/main" xmlns="" id="{588F9943-91BE-494A-900A-A91C6D7C6A7E}"/>
              </a:ext>
            </a:extLst>
          </p:cNvPr>
          <p:cNvSpPr txBox="1"/>
          <p:nvPr/>
        </p:nvSpPr>
        <p:spPr>
          <a:xfrm>
            <a:off x="1468581" y="6488668"/>
            <a:ext cx="8783781" cy="369332"/>
          </a:xfrm>
          <a:prstGeom prst="rect">
            <a:avLst/>
          </a:prstGeom>
          <a:noFill/>
        </p:spPr>
        <p:txBody>
          <a:bodyPr wrap="square">
            <a:spAutoFit/>
          </a:bodyPr>
          <a:lstStyle/>
          <a:p>
            <a:r>
              <a:rPr lang="en-US" b="1" dirty="0"/>
              <a:t>Reference: </a:t>
            </a:r>
            <a:r>
              <a:rPr lang="en-US" dirty="0"/>
              <a:t>Neonatal-Perinatal Medicine, </a:t>
            </a:r>
            <a:r>
              <a:rPr lang="en-US" dirty="0" err="1"/>
              <a:t>Fanaroff</a:t>
            </a:r>
            <a:r>
              <a:rPr lang="en-US" dirty="0"/>
              <a:t> and Mart in 2020</a:t>
            </a:r>
          </a:p>
        </p:txBody>
      </p:sp>
      <p:graphicFrame>
        <p:nvGraphicFramePr>
          <p:cNvPr id="8" name="Diagram 7">
            <a:extLst>
              <a:ext uri="{FF2B5EF4-FFF2-40B4-BE49-F238E27FC236}">
                <a16:creationId xmlns:a16="http://schemas.microsoft.com/office/drawing/2014/main" xmlns="" id="{AA112194-CA53-4D38-8535-224A384DF190}"/>
              </a:ext>
            </a:extLst>
          </p:cNvPr>
          <p:cNvGraphicFramePr/>
          <p:nvPr>
            <p:extLst>
              <p:ext uri="{D42A27DB-BD31-4B8C-83A1-F6EECF244321}">
                <p14:modId xmlns:p14="http://schemas.microsoft.com/office/powerpoint/2010/main" xmlns="" val="3169442516"/>
              </p:ext>
            </p:extLst>
          </p:nvPr>
        </p:nvGraphicFramePr>
        <p:xfrm>
          <a:off x="1366982" y="2895599"/>
          <a:ext cx="9799782" cy="3062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Slide Number Placeholder 8">
            <a:extLst>
              <a:ext uri="{FF2B5EF4-FFF2-40B4-BE49-F238E27FC236}">
                <a16:creationId xmlns:a16="http://schemas.microsoft.com/office/drawing/2014/main" xmlns="" id="{E8104E56-26FE-4B04-B5E2-C56C231EE5BF}"/>
              </a:ext>
            </a:extLst>
          </p:cNvPr>
          <p:cNvSpPr>
            <a:spLocks noGrp="1"/>
          </p:cNvSpPr>
          <p:nvPr>
            <p:ph type="sldNum" sz="quarter" idx="12"/>
          </p:nvPr>
        </p:nvSpPr>
        <p:spPr/>
        <p:txBody>
          <a:bodyPr/>
          <a:lstStyle/>
          <a:p>
            <a:fld id="{A457980C-6322-4AAE-A3C7-11638325351D}" type="slidenum">
              <a:rPr lang="fa-IR" smtClean="0"/>
              <a:pPr/>
              <a:t>26</a:t>
            </a:fld>
            <a:endParaRPr lang="fa-IR"/>
          </a:p>
        </p:txBody>
      </p:sp>
    </p:spTree>
    <p:extLst>
      <p:ext uri="{BB962C8B-B14F-4D97-AF65-F5344CB8AC3E}">
        <p14:creationId xmlns:p14="http://schemas.microsoft.com/office/powerpoint/2010/main" xmlns="" val="30225579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9B95EA4-0F3B-47F1-A960-1642217A6305}"/>
              </a:ext>
            </a:extLst>
          </p:cNvPr>
          <p:cNvSpPr>
            <a:spLocks noGrp="1"/>
          </p:cNvSpPr>
          <p:nvPr>
            <p:ph type="title"/>
          </p:nvPr>
        </p:nvSpPr>
        <p:spPr>
          <a:xfrm>
            <a:off x="1251678" y="382385"/>
            <a:ext cx="10178322" cy="1064278"/>
          </a:xfrm>
        </p:spPr>
        <p:txBody>
          <a:bodyPr>
            <a:normAutofit fontScale="90000"/>
          </a:bodyPr>
          <a:lstStyle/>
          <a:p>
            <a:r>
              <a:rPr lang="fa-IR" dirty="0"/>
              <a:t>1- اندازه گیری مستقیم دما</a:t>
            </a:r>
            <a:br>
              <a:rPr lang="fa-IR" dirty="0"/>
            </a:br>
            <a:r>
              <a:rPr lang="fa-IR" dirty="0"/>
              <a:t> </a:t>
            </a:r>
            <a:r>
              <a:rPr lang="fa-IR" sz="4000" dirty="0"/>
              <a:t>(</a:t>
            </a:r>
            <a:r>
              <a:rPr lang="en-US" sz="4000" dirty="0"/>
              <a:t>Direct temperature measurements</a:t>
            </a:r>
            <a:r>
              <a:rPr lang="fa-IR" sz="4000" dirty="0"/>
              <a:t>)</a:t>
            </a:r>
            <a:endParaRPr lang="fa-IR" dirty="0"/>
          </a:p>
        </p:txBody>
      </p:sp>
      <p:sp>
        <p:nvSpPr>
          <p:cNvPr id="3" name="Content Placeholder 2">
            <a:extLst>
              <a:ext uri="{FF2B5EF4-FFF2-40B4-BE49-F238E27FC236}">
                <a16:creationId xmlns:a16="http://schemas.microsoft.com/office/drawing/2014/main" xmlns="" id="{40D23FF8-306A-4F16-9384-65FD341EFF2B}"/>
              </a:ext>
            </a:extLst>
          </p:cNvPr>
          <p:cNvSpPr>
            <a:spLocks noGrp="1"/>
          </p:cNvSpPr>
          <p:nvPr>
            <p:ph idx="1"/>
          </p:nvPr>
        </p:nvSpPr>
        <p:spPr>
          <a:xfrm>
            <a:off x="1250950" y="1898073"/>
            <a:ext cx="10179050" cy="4577340"/>
          </a:xfrm>
        </p:spPr>
        <p:txBody>
          <a:bodyPr>
            <a:normAutofit fontScale="92500" lnSpcReduction="20000"/>
          </a:bodyPr>
          <a:lstStyle/>
          <a:p>
            <a:r>
              <a:rPr lang="fa-IR" dirty="0"/>
              <a:t>در این روش، یک پروب در یکی از حفرات بدن مانند </a:t>
            </a:r>
            <a:r>
              <a:rPr lang="fa-IR" dirty="0" err="1"/>
              <a:t>رکتوم</a:t>
            </a:r>
            <a:r>
              <a:rPr lang="fa-IR" dirty="0"/>
              <a:t> یا مری تعبیه می‌گردد. </a:t>
            </a:r>
          </a:p>
          <a:p>
            <a:r>
              <a:rPr lang="fa-IR" dirty="0"/>
              <a:t>دقت اندازه‌گیری بسیار بالایی دارد، به طوری که </a:t>
            </a:r>
            <a:r>
              <a:rPr lang="fa-IR" dirty="0" err="1"/>
              <a:t>گرادیان</a:t>
            </a:r>
            <a:r>
              <a:rPr lang="fa-IR" dirty="0"/>
              <a:t> اندازه‌گیری شده با این روش با دمای مرکزی صفر است. </a:t>
            </a:r>
          </a:p>
          <a:p>
            <a:r>
              <a:rPr lang="fa-IR" dirty="0"/>
              <a:t>تحقیقات نشان دهد است که اندازه‌گیری دمای مرکزی از طریق مری در نوزادان به لحاظ تکنیکی عملی بوده و نوزاد به خوبی آن را تحمل کرده است. </a:t>
            </a:r>
          </a:p>
          <a:p>
            <a:r>
              <a:rPr lang="fa-IR" dirty="0"/>
              <a:t>توصیه شده است که در صورت نیاز به اندازه‌گیری دقیق و جدی دما در نوزاد، از روش اندازه‌گیری مستقیم دما از راه مری استفاده گردد (برای مثال در طی </a:t>
            </a:r>
            <a:r>
              <a:rPr lang="fa-IR" dirty="0" err="1"/>
              <a:t>هایپوترمی</a:t>
            </a:r>
            <a:r>
              <a:rPr lang="fa-IR" dirty="0"/>
              <a:t> درمانی در  نوزاد دچار </a:t>
            </a:r>
            <a:r>
              <a:rPr lang="fa-IR" dirty="0" err="1"/>
              <a:t>آسفیکسی</a:t>
            </a:r>
            <a:r>
              <a:rPr lang="fa-IR" dirty="0"/>
              <a:t>).</a:t>
            </a:r>
          </a:p>
          <a:p>
            <a:endParaRPr lang="fa-IR" dirty="0"/>
          </a:p>
        </p:txBody>
      </p:sp>
      <p:sp>
        <p:nvSpPr>
          <p:cNvPr id="6" name="Slide Number Placeholder 5">
            <a:extLst>
              <a:ext uri="{FF2B5EF4-FFF2-40B4-BE49-F238E27FC236}">
                <a16:creationId xmlns:a16="http://schemas.microsoft.com/office/drawing/2014/main" xmlns="" id="{F84D0E9C-026C-4C4B-A9CB-EFB03E12FF69}"/>
              </a:ext>
            </a:extLst>
          </p:cNvPr>
          <p:cNvSpPr>
            <a:spLocks noGrp="1"/>
          </p:cNvSpPr>
          <p:nvPr>
            <p:ph type="sldNum" sz="quarter" idx="12"/>
          </p:nvPr>
        </p:nvSpPr>
        <p:spPr/>
        <p:txBody>
          <a:bodyPr/>
          <a:lstStyle/>
          <a:p>
            <a:fld id="{A457980C-6322-4AAE-A3C7-11638325351D}" type="slidenum">
              <a:rPr lang="fa-IR" smtClean="0"/>
              <a:pPr/>
              <a:t>27</a:t>
            </a:fld>
            <a:endParaRPr lang="fa-IR"/>
          </a:p>
        </p:txBody>
      </p:sp>
    </p:spTree>
    <p:extLst>
      <p:ext uri="{BB962C8B-B14F-4D97-AF65-F5344CB8AC3E}">
        <p14:creationId xmlns:p14="http://schemas.microsoft.com/office/powerpoint/2010/main" xmlns="" val="740808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lstStyle/>
          <a:p>
            <a:r>
              <a:rPr lang="fa-IR" dirty="0"/>
              <a:t>اشتباه نکنید!</a:t>
            </a:r>
            <a:endParaRPr lang="en-US" dirty="0"/>
          </a:p>
        </p:txBody>
      </p:sp>
      <p:graphicFrame>
        <p:nvGraphicFramePr>
          <p:cNvPr id="6" name="Content Placeholder 5">
            <a:extLst>
              <a:ext uri="{FF2B5EF4-FFF2-40B4-BE49-F238E27FC236}">
                <a16:creationId xmlns:a16="http://schemas.microsoft.com/office/drawing/2014/main" xmlns="" id="{55011355-8064-449D-B5F0-889BB69E05E1}"/>
              </a:ext>
            </a:extLst>
          </p:cNvPr>
          <p:cNvGraphicFramePr>
            <a:graphicFrameLocks noGrp="1"/>
          </p:cNvGraphicFramePr>
          <p:nvPr>
            <p:ph idx="1"/>
            <p:extLst>
              <p:ext uri="{D42A27DB-BD31-4B8C-83A1-F6EECF244321}">
                <p14:modId xmlns:p14="http://schemas.microsoft.com/office/powerpoint/2010/main" xmlns="" val="1330531479"/>
              </p:ext>
            </p:extLst>
          </p:nvPr>
        </p:nvGraphicFramePr>
        <p:xfrm>
          <a:off x="5527964" y="1607127"/>
          <a:ext cx="5902035" cy="48682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7">
            <a:extLst>
              <a:ext uri="{FF2B5EF4-FFF2-40B4-BE49-F238E27FC236}">
                <a16:creationId xmlns:a16="http://schemas.microsoft.com/office/drawing/2014/main" xmlns="" id="{9A9E1F78-038F-404F-8D79-BBE7F4A33B5E}"/>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540472" y="2202871"/>
            <a:ext cx="3762239" cy="3752543"/>
          </a:xfrm>
          <a:prstGeom prst="rect">
            <a:avLst/>
          </a:prstGeom>
          <a:effectLst>
            <a:outerShdw blurRad="50800" dist="38100" dir="2700000" algn="tl" rotWithShape="0">
              <a:prstClr val="black">
                <a:alpha val="40000"/>
              </a:prstClr>
            </a:outerShdw>
          </a:effectLst>
        </p:spPr>
      </p:pic>
      <p:sp>
        <p:nvSpPr>
          <p:cNvPr id="9" name="Slide Number Placeholder 8">
            <a:extLst>
              <a:ext uri="{FF2B5EF4-FFF2-40B4-BE49-F238E27FC236}">
                <a16:creationId xmlns:a16="http://schemas.microsoft.com/office/drawing/2014/main" xmlns="" id="{5B4427E8-2CBD-469E-AEBA-DB439D821D93}"/>
              </a:ext>
            </a:extLst>
          </p:cNvPr>
          <p:cNvSpPr>
            <a:spLocks noGrp="1"/>
          </p:cNvSpPr>
          <p:nvPr>
            <p:ph type="sldNum" sz="quarter" idx="12"/>
          </p:nvPr>
        </p:nvSpPr>
        <p:spPr/>
        <p:txBody>
          <a:bodyPr/>
          <a:lstStyle/>
          <a:p>
            <a:fld id="{A457980C-6322-4AAE-A3C7-11638325351D}" type="slidenum">
              <a:rPr lang="fa-IR" smtClean="0"/>
              <a:pPr/>
              <a:t>28</a:t>
            </a:fld>
            <a:endParaRPr lang="fa-IR"/>
          </a:p>
        </p:txBody>
      </p:sp>
    </p:spTree>
    <p:extLst>
      <p:ext uri="{BB962C8B-B14F-4D97-AF65-F5344CB8AC3E}">
        <p14:creationId xmlns:p14="http://schemas.microsoft.com/office/powerpoint/2010/main" xmlns="" val="17551174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011383" y="382588"/>
            <a:ext cx="10806544" cy="1063625"/>
          </a:xfrm>
        </p:spPr>
        <p:txBody>
          <a:bodyPr>
            <a:normAutofit fontScale="90000"/>
          </a:bodyPr>
          <a:lstStyle/>
          <a:p>
            <a:r>
              <a:rPr lang="fa-IR" dirty="0"/>
              <a:t>2- اندازه‌گیری غیرمستقیم دما </a:t>
            </a:r>
            <a:br>
              <a:rPr lang="fa-IR" dirty="0"/>
            </a:br>
            <a:r>
              <a:rPr lang="fa-IR" sz="4000" dirty="0"/>
              <a:t>(</a:t>
            </a:r>
            <a:r>
              <a:rPr lang="en-US" sz="4000" dirty="0"/>
              <a:t>Indirect temperature measurements</a:t>
            </a:r>
            <a:r>
              <a:rPr lang="fa-IR" sz="4000" dirty="0"/>
              <a:t>)</a:t>
            </a:r>
            <a:endParaRPr lang="fa-IR" dirty="0"/>
          </a:p>
        </p:txBody>
      </p:sp>
      <p:sp>
        <p:nvSpPr>
          <p:cNvPr id="3" name="Content Placeholder 2">
            <a:extLst>
              <a:ext uri="{FF2B5EF4-FFF2-40B4-BE49-F238E27FC236}">
                <a16:creationId xmlns:a16="http://schemas.microsoft.com/office/drawing/2014/main" xmlns="" id="{C1B3129C-9C0E-4E3E-A1A0-FD94D8E0D0A3}"/>
              </a:ext>
            </a:extLst>
          </p:cNvPr>
          <p:cNvSpPr>
            <a:spLocks noGrp="1"/>
          </p:cNvSpPr>
          <p:nvPr>
            <p:ph idx="1"/>
          </p:nvPr>
        </p:nvSpPr>
        <p:spPr>
          <a:xfrm>
            <a:off x="1250949" y="1609725"/>
            <a:ext cx="10248323" cy="4929620"/>
          </a:xfrm>
        </p:spPr>
        <p:txBody>
          <a:bodyPr>
            <a:normAutofit fontScale="92500"/>
          </a:bodyPr>
          <a:lstStyle/>
          <a:p>
            <a:r>
              <a:rPr lang="fa-IR" dirty="0"/>
              <a:t>در این روش با عایق کردن پروب حرارتی نسبت به دمای محیط، می‌توان به تخمین مناسبی از دمای مرکزی دست یافت. </a:t>
            </a:r>
          </a:p>
          <a:p>
            <a:r>
              <a:rPr lang="fa-IR" dirty="0"/>
              <a:t>اندازه‌گیری دمای </a:t>
            </a:r>
            <a:r>
              <a:rPr lang="fa-IR" dirty="0" err="1"/>
              <a:t>زیربغل</a:t>
            </a:r>
            <a:r>
              <a:rPr lang="fa-IR" dirty="0"/>
              <a:t> یک روش غیر مستقیم اندازه‌گیری دما است که در آن پروب توسط بازو و شانه عایق می‌گردد. </a:t>
            </a:r>
          </a:p>
          <a:p>
            <a:r>
              <a:rPr lang="fa-IR" dirty="0"/>
              <a:t>این روش آسان و ایمن بوده و به خوبی با دمای مرکزی بدن همبستگی دارد. </a:t>
            </a:r>
          </a:p>
          <a:p>
            <a:r>
              <a:rPr lang="fa-IR" dirty="0" err="1"/>
              <a:t>دماسنج‌های</a:t>
            </a:r>
            <a:r>
              <a:rPr lang="fa-IR" dirty="0"/>
              <a:t> دیجیتال یا جیوه ای باید در فضای </a:t>
            </a:r>
            <a:r>
              <a:rPr lang="fa-IR" dirty="0" err="1"/>
              <a:t>مید</a:t>
            </a:r>
            <a:r>
              <a:rPr lang="fa-IR" dirty="0"/>
              <a:t> </a:t>
            </a:r>
            <a:r>
              <a:rPr lang="fa-IR" dirty="0" err="1"/>
              <a:t>آگزیلاری</a:t>
            </a:r>
            <a:r>
              <a:rPr lang="fa-IR" dirty="0"/>
              <a:t> قرار داده شود. </a:t>
            </a:r>
          </a:p>
          <a:p>
            <a:r>
              <a:rPr lang="fa-IR" dirty="0"/>
              <a:t>از معایب این روش این است که ممکن است موجب عدم راحتی (</a:t>
            </a:r>
            <a:r>
              <a:rPr lang="en-US" dirty="0"/>
              <a:t>di </a:t>
            </a:r>
            <a:r>
              <a:rPr lang="en-US" dirty="0" err="1"/>
              <a:t>scomfort</a:t>
            </a:r>
            <a:r>
              <a:rPr lang="fa-IR" dirty="0"/>
              <a:t>) نوزاد گردد.</a:t>
            </a:r>
            <a:endParaRPr lang="en-US" dirty="0"/>
          </a:p>
        </p:txBody>
      </p:sp>
      <p:sp>
        <p:nvSpPr>
          <p:cNvPr id="6" name="Slide Number Placeholder 5">
            <a:extLst>
              <a:ext uri="{FF2B5EF4-FFF2-40B4-BE49-F238E27FC236}">
                <a16:creationId xmlns:a16="http://schemas.microsoft.com/office/drawing/2014/main" xmlns="" id="{02943CE1-780A-4D1A-B50A-5B6B2EBD2B79}"/>
              </a:ext>
            </a:extLst>
          </p:cNvPr>
          <p:cNvSpPr>
            <a:spLocks noGrp="1"/>
          </p:cNvSpPr>
          <p:nvPr>
            <p:ph type="sldNum" sz="quarter" idx="12"/>
          </p:nvPr>
        </p:nvSpPr>
        <p:spPr/>
        <p:txBody>
          <a:bodyPr/>
          <a:lstStyle/>
          <a:p>
            <a:fld id="{A457980C-6322-4AAE-A3C7-11638325351D}" type="slidenum">
              <a:rPr lang="fa-IR" smtClean="0"/>
              <a:pPr/>
              <a:t>29</a:t>
            </a:fld>
            <a:endParaRPr lang="fa-IR"/>
          </a:p>
        </p:txBody>
      </p:sp>
    </p:spTree>
    <p:extLst>
      <p:ext uri="{BB962C8B-B14F-4D97-AF65-F5344CB8AC3E}">
        <p14:creationId xmlns:p14="http://schemas.microsoft.com/office/powerpoint/2010/main" xmlns="" val="38987172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lstStyle/>
          <a:p>
            <a:r>
              <a:rPr lang="fa-IR" dirty="0"/>
              <a:t>ساز و کارهای انتقال گرما</a:t>
            </a:r>
            <a:endParaRPr lang="en-US" dirty="0"/>
          </a:p>
        </p:txBody>
      </p:sp>
      <p:sp>
        <p:nvSpPr>
          <p:cNvPr id="3" name="Content Placeholder 2">
            <a:extLst>
              <a:ext uri="{FF2B5EF4-FFF2-40B4-BE49-F238E27FC236}">
                <a16:creationId xmlns:a16="http://schemas.microsoft.com/office/drawing/2014/main" xmlns="" id="{C1B3129C-9C0E-4E3E-A1A0-FD94D8E0D0A3}"/>
              </a:ext>
            </a:extLst>
          </p:cNvPr>
          <p:cNvSpPr>
            <a:spLocks noGrp="1"/>
          </p:cNvSpPr>
          <p:nvPr>
            <p:ph idx="1"/>
          </p:nvPr>
        </p:nvSpPr>
        <p:spPr>
          <a:xfrm>
            <a:off x="1250950" y="1609725"/>
            <a:ext cx="10179050" cy="939511"/>
          </a:xfrm>
        </p:spPr>
        <p:txBody>
          <a:bodyPr/>
          <a:lstStyle/>
          <a:p>
            <a:r>
              <a:rPr lang="fa-IR" b="1" dirty="0"/>
              <a:t>انتقال گرما بین نوزاد و محیط از طریق چهار مکانیسم زیر رخ می‌دهد:</a:t>
            </a:r>
            <a:endParaRPr lang="en-US" b="1" dirty="0"/>
          </a:p>
          <a:p>
            <a:endParaRPr lang="fa-IR" b="1" dirty="0"/>
          </a:p>
        </p:txBody>
      </p:sp>
      <p:graphicFrame>
        <p:nvGraphicFramePr>
          <p:cNvPr id="6" name="Diagram 5">
            <a:extLst>
              <a:ext uri="{FF2B5EF4-FFF2-40B4-BE49-F238E27FC236}">
                <a16:creationId xmlns:a16="http://schemas.microsoft.com/office/drawing/2014/main" xmlns="" id="{22215CD5-25AA-4F0A-9E2E-8DF6B77A1F7D}"/>
              </a:ext>
            </a:extLst>
          </p:cNvPr>
          <p:cNvGraphicFramePr/>
          <p:nvPr>
            <p:extLst>
              <p:ext uri="{D42A27DB-BD31-4B8C-83A1-F6EECF244321}">
                <p14:modId xmlns:p14="http://schemas.microsoft.com/office/powerpoint/2010/main" xmlns="" val="3811503891"/>
              </p:ext>
            </p:extLst>
          </p:nvPr>
        </p:nvGraphicFramePr>
        <p:xfrm>
          <a:off x="2142835" y="2770910"/>
          <a:ext cx="8719127" cy="38107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lide Number Placeholder 6">
            <a:extLst>
              <a:ext uri="{FF2B5EF4-FFF2-40B4-BE49-F238E27FC236}">
                <a16:creationId xmlns:a16="http://schemas.microsoft.com/office/drawing/2014/main" xmlns="" id="{4428E793-7196-4935-85BE-DDF9F6F2FF21}"/>
              </a:ext>
            </a:extLst>
          </p:cNvPr>
          <p:cNvSpPr>
            <a:spLocks noGrp="1"/>
          </p:cNvSpPr>
          <p:nvPr>
            <p:ph type="sldNum" sz="quarter" idx="12"/>
          </p:nvPr>
        </p:nvSpPr>
        <p:spPr/>
        <p:txBody>
          <a:bodyPr/>
          <a:lstStyle/>
          <a:p>
            <a:fld id="{A457980C-6322-4AAE-A3C7-11638325351D}" type="slidenum">
              <a:rPr lang="fa-IR" smtClean="0"/>
              <a:pPr/>
              <a:t>3</a:t>
            </a:fld>
            <a:endParaRPr lang="fa-IR"/>
          </a:p>
        </p:txBody>
      </p:sp>
    </p:spTree>
    <p:extLst>
      <p:ext uri="{BB962C8B-B14F-4D97-AF65-F5344CB8AC3E}">
        <p14:creationId xmlns:p14="http://schemas.microsoft.com/office/powerpoint/2010/main" xmlns="" val="22469331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lstStyle/>
          <a:p>
            <a:r>
              <a:rPr lang="fa-IR" dirty="0"/>
              <a:t>نحوه پایش دما در نوزادان</a:t>
            </a:r>
            <a:endParaRPr lang="en-US" dirty="0"/>
          </a:p>
        </p:txBody>
      </p:sp>
      <p:sp>
        <p:nvSpPr>
          <p:cNvPr id="3" name="Content Placeholder 2">
            <a:extLst>
              <a:ext uri="{FF2B5EF4-FFF2-40B4-BE49-F238E27FC236}">
                <a16:creationId xmlns:a16="http://schemas.microsoft.com/office/drawing/2014/main" xmlns="" id="{C1B3129C-9C0E-4E3E-A1A0-FD94D8E0D0A3}"/>
              </a:ext>
            </a:extLst>
          </p:cNvPr>
          <p:cNvSpPr>
            <a:spLocks noGrp="1"/>
          </p:cNvSpPr>
          <p:nvPr>
            <p:ph idx="1"/>
          </p:nvPr>
        </p:nvSpPr>
        <p:spPr>
          <a:xfrm>
            <a:off x="1250950" y="1357745"/>
            <a:ext cx="10179050" cy="5117668"/>
          </a:xfrm>
        </p:spPr>
        <p:txBody>
          <a:bodyPr/>
          <a:lstStyle/>
          <a:p>
            <a:r>
              <a:rPr lang="fa-IR" dirty="0"/>
              <a:t>پایش مداوم دما در نوزادانی که در انکوباتور یا </a:t>
            </a:r>
            <a:r>
              <a:rPr lang="fa-IR" dirty="0" err="1"/>
              <a:t>وارمرهای</a:t>
            </a:r>
            <a:r>
              <a:rPr lang="fa-IR" dirty="0"/>
              <a:t> </a:t>
            </a:r>
            <a:r>
              <a:rPr lang="fa-IR" dirty="0" err="1"/>
              <a:t>تایشی</a:t>
            </a:r>
            <a:r>
              <a:rPr lang="fa-IR" dirty="0"/>
              <a:t> قرار دارند، می‌بایست به روش -</a:t>
            </a:r>
            <a:r>
              <a:rPr lang="en-US" dirty="0"/>
              <a:t>Servo Controlled</a:t>
            </a:r>
            <a:r>
              <a:rPr lang="fa-IR" dirty="0"/>
              <a:t> انجام شود.</a:t>
            </a:r>
          </a:p>
          <a:p>
            <a:r>
              <a:rPr lang="fa-IR" dirty="0"/>
              <a:t> چرا که با این روش احتمالا انقباض عروق محیطی به سرعت شناسایی می‌شود و از استرس سرما در نوزاد جلوگیری می‌گردد. برای این منظور می‌بایست پروب پوستی را با پوشش عایق بر روی پوست شکم چسباند.</a:t>
            </a:r>
            <a:endParaRPr lang="en-US" dirty="0"/>
          </a:p>
          <a:p>
            <a:pPr rtl="0"/>
            <a:r>
              <a:rPr lang="en-US" dirty="0"/>
              <a:t>An anterior abdominal temperature of 37.0 C is generally recommended for Servo control, at least as a starting point</a:t>
            </a:r>
            <a:r>
              <a:rPr lang="fa-IR" dirty="0"/>
              <a:t>.</a:t>
            </a:r>
            <a:endParaRPr lang="en-US" dirty="0"/>
          </a:p>
          <a:p>
            <a:endParaRPr lang="fa-IR" dirty="0"/>
          </a:p>
        </p:txBody>
      </p:sp>
      <p:sp>
        <p:nvSpPr>
          <p:cNvPr id="7" name="TextBox 6">
            <a:extLst>
              <a:ext uri="{FF2B5EF4-FFF2-40B4-BE49-F238E27FC236}">
                <a16:creationId xmlns:a16="http://schemas.microsoft.com/office/drawing/2014/main" xmlns="" id="{EC9EF930-0667-4CD3-B7B2-13109AB835C7}"/>
              </a:ext>
            </a:extLst>
          </p:cNvPr>
          <p:cNvSpPr txBox="1"/>
          <p:nvPr/>
        </p:nvSpPr>
        <p:spPr>
          <a:xfrm>
            <a:off x="2272145" y="6375507"/>
            <a:ext cx="7259782" cy="369332"/>
          </a:xfrm>
          <a:prstGeom prst="rect">
            <a:avLst/>
          </a:prstGeom>
          <a:noFill/>
        </p:spPr>
        <p:txBody>
          <a:bodyPr wrap="square">
            <a:spAutoFit/>
          </a:bodyPr>
          <a:lstStyle/>
          <a:p>
            <a:r>
              <a:rPr lang="en-US" b="1" dirty="0"/>
              <a:t>Reference: </a:t>
            </a:r>
            <a:r>
              <a:rPr lang="en-US" dirty="0"/>
              <a:t>Neonatal-Perinatal Medicine, </a:t>
            </a:r>
            <a:r>
              <a:rPr lang="en-US" dirty="0" err="1"/>
              <a:t>Fanaroff</a:t>
            </a:r>
            <a:r>
              <a:rPr lang="en-US" dirty="0"/>
              <a:t> and Martin 2020</a:t>
            </a:r>
          </a:p>
        </p:txBody>
      </p:sp>
      <p:sp>
        <p:nvSpPr>
          <p:cNvPr id="8" name="Slide Number Placeholder 7">
            <a:extLst>
              <a:ext uri="{FF2B5EF4-FFF2-40B4-BE49-F238E27FC236}">
                <a16:creationId xmlns:a16="http://schemas.microsoft.com/office/drawing/2014/main" xmlns="" id="{573F4BBF-0A27-4BE7-A6E6-2886CFEF86BB}"/>
              </a:ext>
            </a:extLst>
          </p:cNvPr>
          <p:cNvSpPr>
            <a:spLocks noGrp="1"/>
          </p:cNvSpPr>
          <p:nvPr>
            <p:ph type="sldNum" sz="quarter" idx="12"/>
          </p:nvPr>
        </p:nvSpPr>
        <p:spPr/>
        <p:txBody>
          <a:bodyPr/>
          <a:lstStyle/>
          <a:p>
            <a:fld id="{A457980C-6322-4AAE-A3C7-11638325351D}" type="slidenum">
              <a:rPr lang="fa-IR" smtClean="0"/>
              <a:pPr/>
              <a:t>30</a:t>
            </a:fld>
            <a:endParaRPr lang="fa-IR"/>
          </a:p>
        </p:txBody>
      </p:sp>
    </p:spTree>
    <p:extLst>
      <p:ext uri="{BB962C8B-B14F-4D97-AF65-F5344CB8AC3E}">
        <p14:creationId xmlns:p14="http://schemas.microsoft.com/office/powerpoint/2010/main" xmlns="" val="2490601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lstStyle/>
          <a:p>
            <a:r>
              <a:rPr lang="fa-IR" dirty="0"/>
              <a:t>نکات نحوه پایش دما در نوزادان</a:t>
            </a:r>
            <a:endParaRPr lang="en-US" dirty="0"/>
          </a:p>
        </p:txBody>
      </p:sp>
      <p:graphicFrame>
        <p:nvGraphicFramePr>
          <p:cNvPr id="6" name="Content Placeholder 5">
            <a:extLst>
              <a:ext uri="{FF2B5EF4-FFF2-40B4-BE49-F238E27FC236}">
                <a16:creationId xmlns:a16="http://schemas.microsoft.com/office/drawing/2014/main" xmlns="" id="{4180CE29-AED6-4CAE-84A7-412F3671C607}"/>
              </a:ext>
            </a:extLst>
          </p:cNvPr>
          <p:cNvGraphicFramePr>
            <a:graphicFrameLocks noGrp="1"/>
          </p:cNvGraphicFramePr>
          <p:nvPr>
            <p:ph idx="1"/>
            <p:extLst>
              <p:ext uri="{D42A27DB-BD31-4B8C-83A1-F6EECF244321}">
                <p14:modId xmlns:p14="http://schemas.microsoft.com/office/powerpoint/2010/main" xmlns="" val="3254063218"/>
              </p:ext>
            </p:extLst>
          </p:nvPr>
        </p:nvGraphicFramePr>
        <p:xfrm>
          <a:off x="1250950" y="1468582"/>
          <a:ext cx="10276032" cy="50068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lide Number Placeholder 6">
            <a:extLst>
              <a:ext uri="{FF2B5EF4-FFF2-40B4-BE49-F238E27FC236}">
                <a16:creationId xmlns:a16="http://schemas.microsoft.com/office/drawing/2014/main" xmlns="" id="{65168199-A503-42FB-886A-1EBA525B0703}"/>
              </a:ext>
            </a:extLst>
          </p:cNvPr>
          <p:cNvSpPr>
            <a:spLocks noGrp="1"/>
          </p:cNvSpPr>
          <p:nvPr>
            <p:ph type="sldNum" sz="quarter" idx="12"/>
          </p:nvPr>
        </p:nvSpPr>
        <p:spPr/>
        <p:txBody>
          <a:bodyPr/>
          <a:lstStyle/>
          <a:p>
            <a:fld id="{A457980C-6322-4AAE-A3C7-11638325351D}" type="slidenum">
              <a:rPr lang="fa-IR" smtClean="0"/>
              <a:pPr/>
              <a:t>31</a:t>
            </a:fld>
            <a:endParaRPr lang="fa-IR"/>
          </a:p>
        </p:txBody>
      </p:sp>
    </p:spTree>
    <p:extLst>
      <p:ext uri="{BB962C8B-B14F-4D97-AF65-F5344CB8AC3E}">
        <p14:creationId xmlns:p14="http://schemas.microsoft.com/office/powerpoint/2010/main" xmlns="" val="36507001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lstStyle/>
          <a:p>
            <a:r>
              <a:rPr lang="fa-IR" dirty="0"/>
              <a:t>شیرخواران در معرض خطر </a:t>
            </a:r>
            <a:r>
              <a:rPr lang="fa-IR" dirty="0" err="1"/>
              <a:t>هایپوترمی</a:t>
            </a:r>
            <a:endParaRPr lang="en-US" dirty="0"/>
          </a:p>
        </p:txBody>
      </p:sp>
      <p:graphicFrame>
        <p:nvGraphicFramePr>
          <p:cNvPr id="8" name="Content Placeholder 7">
            <a:extLst>
              <a:ext uri="{FF2B5EF4-FFF2-40B4-BE49-F238E27FC236}">
                <a16:creationId xmlns:a16="http://schemas.microsoft.com/office/drawing/2014/main" xmlns="" id="{DE7DF194-77C1-4683-AB8D-5B3C0D7F3B9D}"/>
              </a:ext>
            </a:extLst>
          </p:cNvPr>
          <p:cNvGraphicFramePr>
            <a:graphicFrameLocks noGrp="1"/>
          </p:cNvGraphicFramePr>
          <p:nvPr>
            <p:ph idx="1"/>
            <p:extLst>
              <p:ext uri="{D42A27DB-BD31-4B8C-83A1-F6EECF244321}">
                <p14:modId xmlns:p14="http://schemas.microsoft.com/office/powerpoint/2010/main" xmlns="" val="445134641"/>
              </p:ext>
            </p:extLst>
          </p:nvPr>
        </p:nvGraphicFramePr>
        <p:xfrm>
          <a:off x="1306368" y="1277216"/>
          <a:ext cx="10179050" cy="4865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xmlns="" id="{1358AB5A-6F1E-4C94-BB40-3310BB4EB8B7}"/>
              </a:ext>
            </a:extLst>
          </p:cNvPr>
          <p:cNvSpPr txBox="1"/>
          <p:nvPr/>
        </p:nvSpPr>
        <p:spPr>
          <a:xfrm>
            <a:off x="2438398" y="6488668"/>
            <a:ext cx="9171709" cy="369332"/>
          </a:xfrm>
          <a:prstGeom prst="rect">
            <a:avLst/>
          </a:prstGeom>
          <a:noFill/>
        </p:spPr>
        <p:txBody>
          <a:bodyPr wrap="square">
            <a:spAutoFit/>
          </a:bodyPr>
          <a:lstStyle/>
          <a:p>
            <a:r>
              <a:rPr lang="en-US" b="1" dirty="0"/>
              <a:t>Reference: </a:t>
            </a:r>
            <a:r>
              <a:rPr lang="en-US" dirty="0"/>
              <a:t>Core Curriculum for Neonatal Intensive Care Nursing, </a:t>
            </a:r>
            <a:r>
              <a:rPr lang="en-US" dirty="0" err="1"/>
              <a:t>Verklan</a:t>
            </a:r>
            <a:r>
              <a:rPr lang="en-US" dirty="0"/>
              <a:t> and Walden 2018</a:t>
            </a:r>
          </a:p>
        </p:txBody>
      </p:sp>
      <p:sp>
        <p:nvSpPr>
          <p:cNvPr id="9" name="Slide Number Placeholder 8">
            <a:extLst>
              <a:ext uri="{FF2B5EF4-FFF2-40B4-BE49-F238E27FC236}">
                <a16:creationId xmlns:a16="http://schemas.microsoft.com/office/drawing/2014/main" xmlns="" id="{5C9EDC34-65A6-44D4-8036-57E15877186B}"/>
              </a:ext>
            </a:extLst>
          </p:cNvPr>
          <p:cNvSpPr>
            <a:spLocks noGrp="1"/>
          </p:cNvSpPr>
          <p:nvPr>
            <p:ph type="sldNum" sz="quarter" idx="12"/>
          </p:nvPr>
        </p:nvSpPr>
        <p:spPr/>
        <p:txBody>
          <a:bodyPr/>
          <a:lstStyle/>
          <a:p>
            <a:fld id="{A457980C-6322-4AAE-A3C7-11638325351D}" type="slidenum">
              <a:rPr lang="fa-IR" smtClean="0"/>
              <a:pPr/>
              <a:t>32</a:t>
            </a:fld>
            <a:endParaRPr lang="fa-IR"/>
          </a:p>
        </p:txBody>
      </p:sp>
    </p:spTree>
    <p:extLst>
      <p:ext uri="{BB962C8B-B14F-4D97-AF65-F5344CB8AC3E}">
        <p14:creationId xmlns:p14="http://schemas.microsoft.com/office/powerpoint/2010/main" xmlns="" val="20403949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lstStyle/>
          <a:p>
            <a:r>
              <a:rPr lang="fa-IR" dirty="0"/>
              <a:t>علائم و نشانه‌های </a:t>
            </a:r>
            <a:r>
              <a:rPr lang="fa-IR" dirty="0" err="1"/>
              <a:t>هایپوترمی</a:t>
            </a:r>
            <a:r>
              <a:rPr lang="fa-IR" dirty="0"/>
              <a:t> در نوزاد</a:t>
            </a:r>
            <a:endParaRPr lang="en-US" dirty="0"/>
          </a:p>
        </p:txBody>
      </p:sp>
      <p:graphicFrame>
        <p:nvGraphicFramePr>
          <p:cNvPr id="8" name="Content Placeholder 7">
            <a:extLst>
              <a:ext uri="{FF2B5EF4-FFF2-40B4-BE49-F238E27FC236}">
                <a16:creationId xmlns:a16="http://schemas.microsoft.com/office/drawing/2014/main" xmlns="" id="{196D6A7C-FF9A-44FF-B093-CE9039DCFA90}"/>
              </a:ext>
            </a:extLst>
          </p:cNvPr>
          <p:cNvGraphicFramePr>
            <a:graphicFrameLocks noGrp="1"/>
          </p:cNvGraphicFramePr>
          <p:nvPr>
            <p:ph idx="1"/>
            <p:extLst>
              <p:ext uri="{D42A27DB-BD31-4B8C-83A1-F6EECF244321}">
                <p14:modId xmlns:p14="http://schemas.microsoft.com/office/powerpoint/2010/main" xmlns="" val="2695064373"/>
              </p:ext>
            </p:extLst>
          </p:nvPr>
        </p:nvGraphicFramePr>
        <p:xfrm>
          <a:off x="1250950" y="1330036"/>
          <a:ext cx="10179050" cy="51453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xmlns="" id="{725E8D1B-AF92-427A-8C72-E720EF0A5D25}"/>
              </a:ext>
            </a:extLst>
          </p:cNvPr>
          <p:cNvSpPr txBox="1"/>
          <p:nvPr/>
        </p:nvSpPr>
        <p:spPr>
          <a:xfrm>
            <a:off x="1665279" y="5397458"/>
            <a:ext cx="4278321" cy="1154162"/>
          </a:xfrm>
          <a:prstGeom prst="rect">
            <a:avLst/>
          </a:prstGeom>
          <a:solidFill>
            <a:srgbClr val="00B0F0"/>
          </a:solidFill>
          <a:effectLst>
            <a:glow rad="228600">
              <a:schemeClr val="accent4">
                <a:satMod val="175000"/>
                <a:alpha val="40000"/>
              </a:schemeClr>
            </a:glow>
          </a:effectLst>
        </p:spPr>
        <p:txBody>
          <a:bodyPr wrap="square">
            <a:spAutoFit/>
          </a:bodyPr>
          <a:lstStyle/>
          <a:p>
            <a:pPr algn="ctr" rtl="1">
              <a:lnSpc>
                <a:spcPct val="150000"/>
              </a:lnSpc>
              <a:spcAft>
                <a:spcPts val="800"/>
              </a:spcAft>
            </a:pPr>
            <a:r>
              <a:rPr lang="fa-IR" sz="2400" b="1" dirty="0">
                <a:effectLst/>
                <a:latin typeface="Calibri" panose="020F0502020204030204" pitchFamily="34" charset="0"/>
                <a:ea typeface="Times New Roman" panose="02020603050405020304" pitchFamily="18" charset="0"/>
                <a:cs typeface="B Nazanin" panose="00000400000000000000" pitchFamily="2" charset="-78"/>
              </a:rPr>
              <a:t>در یک کلام </a:t>
            </a:r>
            <a:r>
              <a:rPr lang="fa-IR" sz="2400" b="1" dirty="0" err="1">
                <a:effectLst/>
                <a:latin typeface="Calibri" panose="020F0502020204030204" pitchFamily="34" charset="0"/>
                <a:ea typeface="Times New Roman" panose="02020603050405020304" pitchFamily="18" charset="0"/>
                <a:cs typeface="B Nazanin" panose="00000400000000000000" pitchFamily="2" charset="-78"/>
              </a:rPr>
              <a:t>ام‌الامراض</a:t>
            </a:r>
            <a:r>
              <a:rPr lang="fa-IR" sz="2400" b="1" dirty="0">
                <a:effectLst/>
                <a:latin typeface="Calibri" panose="020F0502020204030204" pitchFamily="34" charset="0"/>
                <a:ea typeface="Times New Roman" panose="02020603050405020304" pitchFamily="18" charset="0"/>
                <a:cs typeface="B Nazanin" panose="00000400000000000000" pitchFamily="2" charset="-78"/>
              </a:rPr>
              <a:t> در </a:t>
            </a:r>
            <a:r>
              <a:rPr lang="en-US" sz="2400" b="1" dirty="0">
                <a:effectLst/>
                <a:latin typeface="+mj-lt"/>
                <a:ea typeface="Times New Roman" panose="02020603050405020304" pitchFamily="18" charset="0"/>
                <a:cs typeface="B Nazanin" panose="00000400000000000000" pitchFamily="2" charset="-78"/>
              </a:rPr>
              <a:t>NICU</a:t>
            </a:r>
            <a:r>
              <a:rPr lang="fa-IR" sz="2400" b="1" dirty="0">
                <a:effectLst/>
                <a:latin typeface="Calibri" panose="020F0502020204030204" pitchFamily="34" charset="0"/>
                <a:ea typeface="Times New Roman" panose="02020603050405020304" pitchFamily="18" charset="0"/>
                <a:cs typeface="B Nazanin" panose="00000400000000000000" pitchFamily="2" charset="-78"/>
              </a:rPr>
              <a:t> </a:t>
            </a:r>
            <a:r>
              <a:rPr lang="fa-IR" sz="2400" b="1" dirty="0" err="1">
                <a:effectLst/>
                <a:latin typeface="Calibri" panose="020F0502020204030204" pitchFamily="34" charset="0"/>
                <a:ea typeface="Times New Roman" panose="02020603050405020304" pitchFamily="18" charset="0"/>
                <a:cs typeface="B Nazanin" panose="00000400000000000000" pitchFamily="2" charset="-78"/>
              </a:rPr>
              <a:t>هایپوترمی</a:t>
            </a:r>
            <a:r>
              <a:rPr lang="fa-IR" sz="2400" b="1" dirty="0">
                <a:effectLst/>
                <a:latin typeface="Calibri" panose="020F0502020204030204" pitchFamily="34" charset="0"/>
                <a:ea typeface="Times New Roman" panose="02020603050405020304" pitchFamily="18" charset="0"/>
                <a:cs typeface="B Nazanin" panose="00000400000000000000" pitchFamily="2" charset="-78"/>
              </a:rPr>
              <a:t> است.</a:t>
            </a:r>
            <a:endParaRPr lang="en-US" sz="1600" b="1" dirty="0">
              <a:effectLst/>
              <a:latin typeface="Calibri" panose="020F0502020204030204" pitchFamily="34" charset="0"/>
              <a:ea typeface="Times New Roman" panose="02020603050405020304" pitchFamily="18" charset="0"/>
              <a:cs typeface="Arial" panose="020B0604020202020204" pitchFamily="34" charset="0"/>
            </a:endParaRPr>
          </a:p>
        </p:txBody>
      </p:sp>
      <p:sp>
        <p:nvSpPr>
          <p:cNvPr id="9" name="Slide Number Placeholder 8">
            <a:extLst>
              <a:ext uri="{FF2B5EF4-FFF2-40B4-BE49-F238E27FC236}">
                <a16:creationId xmlns:a16="http://schemas.microsoft.com/office/drawing/2014/main" xmlns="" id="{9964FF26-C7D3-4928-B48D-413CB8A2FAFE}"/>
              </a:ext>
            </a:extLst>
          </p:cNvPr>
          <p:cNvSpPr>
            <a:spLocks noGrp="1"/>
          </p:cNvSpPr>
          <p:nvPr>
            <p:ph type="sldNum" sz="quarter" idx="12"/>
          </p:nvPr>
        </p:nvSpPr>
        <p:spPr/>
        <p:txBody>
          <a:bodyPr/>
          <a:lstStyle/>
          <a:p>
            <a:fld id="{A457980C-6322-4AAE-A3C7-11638325351D}" type="slidenum">
              <a:rPr lang="fa-IR" smtClean="0"/>
              <a:pPr/>
              <a:t>33</a:t>
            </a:fld>
            <a:endParaRPr lang="fa-IR"/>
          </a:p>
        </p:txBody>
      </p:sp>
    </p:spTree>
    <p:extLst>
      <p:ext uri="{BB962C8B-B14F-4D97-AF65-F5344CB8AC3E}">
        <p14:creationId xmlns:p14="http://schemas.microsoft.com/office/powerpoint/2010/main" xmlns="" val="2370374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lstStyle/>
          <a:p>
            <a:r>
              <a:rPr lang="fa-IR" dirty="0"/>
              <a:t>یک نمونه مکانیسم </a:t>
            </a:r>
            <a:r>
              <a:rPr lang="fa-IR" dirty="0" err="1"/>
              <a:t>هایپوترمی</a:t>
            </a:r>
            <a:endParaRPr lang="en-US" dirty="0"/>
          </a:p>
        </p:txBody>
      </p:sp>
      <p:pic>
        <p:nvPicPr>
          <p:cNvPr id="4" name="Content Placeholder 3">
            <a:extLst>
              <a:ext uri="{FF2B5EF4-FFF2-40B4-BE49-F238E27FC236}">
                <a16:creationId xmlns:a16="http://schemas.microsoft.com/office/drawing/2014/main" xmlns="" id="{91B392B1-5C79-423E-87C7-E006106CCCFD}"/>
              </a:ext>
            </a:extLst>
          </p:cNvPr>
          <p:cNvPicPr>
            <a:picLocks noGrp="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152083" y="1532487"/>
            <a:ext cx="8423375" cy="4868313"/>
          </a:xfrm>
        </p:spPr>
      </p:pic>
      <p:sp>
        <p:nvSpPr>
          <p:cNvPr id="7" name="Slide Number Placeholder 6">
            <a:extLst>
              <a:ext uri="{FF2B5EF4-FFF2-40B4-BE49-F238E27FC236}">
                <a16:creationId xmlns:a16="http://schemas.microsoft.com/office/drawing/2014/main" xmlns="" id="{BE264EE3-BFEC-4FBC-B8EE-E00596F76704}"/>
              </a:ext>
            </a:extLst>
          </p:cNvPr>
          <p:cNvSpPr>
            <a:spLocks noGrp="1"/>
          </p:cNvSpPr>
          <p:nvPr>
            <p:ph type="sldNum" sz="quarter" idx="12"/>
          </p:nvPr>
        </p:nvSpPr>
        <p:spPr/>
        <p:txBody>
          <a:bodyPr/>
          <a:lstStyle/>
          <a:p>
            <a:fld id="{A457980C-6322-4AAE-A3C7-11638325351D}" type="slidenum">
              <a:rPr lang="fa-IR" smtClean="0"/>
              <a:pPr/>
              <a:t>34</a:t>
            </a:fld>
            <a:endParaRPr lang="fa-IR"/>
          </a:p>
        </p:txBody>
      </p:sp>
    </p:spTree>
    <p:extLst>
      <p:ext uri="{BB962C8B-B14F-4D97-AF65-F5344CB8AC3E}">
        <p14:creationId xmlns:p14="http://schemas.microsoft.com/office/powerpoint/2010/main" xmlns="" val="18880242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lstStyle/>
          <a:p>
            <a:r>
              <a:rPr lang="fa-IR" dirty="0"/>
              <a:t>نحوه گرم کردن نوزاد </a:t>
            </a:r>
            <a:r>
              <a:rPr lang="fa-IR" dirty="0" err="1"/>
              <a:t>هایپوترم</a:t>
            </a:r>
            <a:endParaRPr lang="en-US" dirty="0"/>
          </a:p>
        </p:txBody>
      </p:sp>
      <p:sp>
        <p:nvSpPr>
          <p:cNvPr id="3" name="Content Placeholder 2">
            <a:extLst>
              <a:ext uri="{FF2B5EF4-FFF2-40B4-BE49-F238E27FC236}">
                <a16:creationId xmlns:a16="http://schemas.microsoft.com/office/drawing/2014/main" xmlns="" id="{C1B3129C-9C0E-4E3E-A1A0-FD94D8E0D0A3}"/>
              </a:ext>
            </a:extLst>
          </p:cNvPr>
          <p:cNvSpPr>
            <a:spLocks noGrp="1"/>
          </p:cNvSpPr>
          <p:nvPr>
            <p:ph idx="1"/>
          </p:nvPr>
        </p:nvSpPr>
        <p:spPr>
          <a:xfrm>
            <a:off x="1250950" y="1609725"/>
            <a:ext cx="10179050" cy="3502602"/>
          </a:xfrm>
        </p:spPr>
        <p:txBody>
          <a:bodyPr/>
          <a:lstStyle/>
          <a:p>
            <a:r>
              <a:rPr lang="fa-IR" dirty="0"/>
              <a:t>داده‌های بدست آمده از مقالات و منابع معتبر نشان می‌دهد که </a:t>
            </a:r>
            <a:r>
              <a:rPr lang="fa-IR" dirty="0" err="1"/>
              <a:t>هرگاه</a:t>
            </a:r>
            <a:r>
              <a:rPr lang="fa-IR" dirty="0"/>
              <a:t> نوزادی دچار </a:t>
            </a:r>
            <a:r>
              <a:rPr lang="fa-IR" dirty="0" err="1"/>
              <a:t>هایپوترمی</a:t>
            </a:r>
            <a:r>
              <a:rPr lang="fa-IR" dirty="0"/>
              <a:t> گردید، بهتر است دمای مرکزی وی به آهستگی و با سرعت </a:t>
            </a:r>
            <a:r>
              <a:rPr lang="en-US" b="1" dirty="0">
                <a:solidFill>
                  <a:srgbClr val="FF0000"/>
                </a:solidFill>
              </a:rPr>
              <a:t> C/h</a:t>
            </a:r>
            <a:r>
              <a:rPr lang="fa-IR" b="1" dirty="0">
                <a:solidFill>
                  <a:srgbClr val="FF0000"/>
                </a:solidFill>
              </a:rPr>
              <a:t>5‏/‏0</a:t>
            </a:r>
            <a:r>
              <a:rPr lang="fa-IR" b="1" dirty="0"/>
              <a:t> </a:t>
            </a:r>
            <a:r>
              <a:rPr lang="fa-IR" dirty="0"/>
              <a:t>افزایش یابد.</a:t>
            </a:r>
            <a:endParaRPr lang="en-US" dirty="0"/>
          </a:p>
          <a:p>
            <a:r>
              <a:rPr lang="fa-IR" dirty="0"/>
              <a:t>هرچند که سرعت دقیق و بهینه گرم کردن نوزاد </a:t>
            </a:r>
            <a:r>
              <a:rPr lang="fa-IR" dirty="0" err="1"/>
              <a:t>هایپوترم</a:t>
            </a:r>
            <a:r>
              <a:rPr lang="fa-IR" dirty="0"/>
              <a:t> شده، همچنان مشخص نیست.</a:t>
            </a:r>
            <a:endParaRPr lang="en-US" dirty="0"/>
          </a:p>
          <a:p>
            <a:endParaRPr lang="fa-IR" dirty="0"/>
          </a:p>
        </p:txBody>
      </p:sp>
      <p:sp>
        <p:nvSpPr>
          <p:cNvPr id="7" name="TextBox 6">
            <a:extLst>
              <a:ext uri="{FF2B5EF4-FFF2-40B4-BE49-F238E27FC236}">
                <a16:creationId xmlns:a16="http://schemas.microsoft.com/office/drawing/2014/main" xmlns="" id="{F86E1870-06CC-427C-9BAD-B3CDA205F2DE}"/>
              </a:ext>
            </a:extLst>
          </p:cNvPr>
          <p:cNvSpPr txBox="1"/>
          <p:nvPr/>
        </p:nvSpPr>
        <p:spPr>
          <a:xfrm>
            <a:off x="1316183" y="6264671"/>
            <a:ext cx="7301345" cy="369332"/>
          </a:xfrm>
          <a:prstGeom prst="rect">
            <a:avLst/>
          </a:prstGeom>
          <a:noFill/>
        </p:spPr>
        <p:txBody>
          <a:bodyPr wrap="square">
            <a:spAutoFit/>
          </a:bodyPr>
          <a:lstStyle/>
          <a:p>
            <a:r>
              <a:rPr lang="en-US" b="1" dirty="0"/>
              <a:t>Reference: </a:t>
            </a:r>
            <a:r>
              <a:rPr lang="en-US" dirty="0"/>
              <a:t>Neonatal-Perinatal Medicine, Fanar off and Martin 2020</a:t>
            </a:r>
          </a:p>
        </p:txBody>
      </p:sp>
      <p:sp>
        <p:nvSpPr>
          <p:cNvPr id="8" name="Slide Number Placeholder 7">
            <a:extLst>
              <a:ext uri="{FF2B5EF4-FFF2-40B4-BE49-F238E27FC236}">
                <a16:creationId xmlns:a16="http://schemas.microsoft.com/office/drawing/2014/main" xmlns="" id="{2B9D9CB8-399F-48FF-860D-C041F6A82F08}"/>
              </a:ext>
            </a:extLst>
          </p:cNvPr>
          <p:cNvSpPr>
            <a:spLocks noGrp="1"/>
          </p:cNvSpPr>
          <p:nvPr>
            <p:ph type="sldNum" sz="quarter" idx="12"/>
          </p:nvPr>
        </p:nvSpPr>
        <p:spPr/>
        <p:txBody>
          <a:bodyPr/>
          <a:lstStyle/>
          <a:p>
            <a:fld id="{A457980C-6322-4AAE-A3C7-11638325351D}" type="slidenum">
              <a:rPr lang="fa-IR" smtClean="0"/>
              <a:pPr/>
              <a:t>35</a:t>
            </a:fld>
            <a:endParaRPr lang="fa-IR"/>
          </a:p>
        </p:txBody>
      </p:sp>
    </p:spTree>
    <p:extLst>
      <p:ext uri="{BB962C8B-B14F-4D97-AF65-F5344CB8AC3E}">
        <p14:creationId xmlns:p14="http://schemas.microsoft.com/office/powerpoint/2010/main" xmlns="" val="16500588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5112328" y="1357746"/>
            <a:ext cx="6331527" cy="3974733"/>
          </a:xfrm>
        </p:spPr>
        <p:txBody>
          <a:bodyPr>
            <a:normAutofit/>
          </a:bodyPr>
          <a:lstStyle/>
          <a:p>
            <a:r>
              <a:rPr lang="en-US" sz="7200" b="1" dirty="0"/>
              <a:t>thanks for your attention</a:t>
            </a:r>
            <a:endParaRPr lang="fa-IR" sz="7200" b="1" dirty="0"/>
          </a:p>
        </p:txBody>
      </p:sp>
      <p:pic>
        <p:nvPicPr>
          <p:cNvPr id="6" name="Picture 5">
            <a:extLst>
              <a:ext uri="{FF2B5EF4-FFF2-40B4-BE49-F238E27FC236}">
                <a16:creationId xmlns:a16="http://schemas.microsoft.com/office/drawing/2014/main" xmlns="" id="{A6512DD1-73A0-433D-933D-3876B8E5174F}"/>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49382" y="1253836"/>
            <a:ext cx="4461163" cy="4461163"/>
          </a:xfrm>
          <a:prstGeom prst="rect">
            <a:avLst/>
          </a:prstGeom>
          <a:ln>
            <a:noFill/>
          </a:ln>
          <a:effectLst>
            <a:softEdge rad="112500"/>
          </a:effectLst>
        </p:spPr>
      </p:pic>
      <p:sp>
        <p:nvSpPr>
          <p:cNvPr id="7" name="Slide Number Placeholder 6">
            <a:extLst>
              <a:ext uri="{FF2B5EF4-FFF2-40B4-BE49-F238E27FC236}">
                <a16:creationId xmlns:a16="http://schemas.microsoft.com/office/drawing/2014/main" xmlns="" id="{B1FC0D25-33D5-4EB9-A186-7089A0BC6E1A}"/>
              </a:ext>
            </a:extLst>
          </p:cNvPr>
          <p:cNvSpPr>
            <a:spLocks noGrp="1"/>
          </p:cNvSpPr>
          <p:nvPr>
            <p:ph type="sldNum" sz="quarter" idx="12"/>
          </p:nvPr>
        </p:nvSpPr>
        <p:spPr/>
        <p:txBody>
          <a:bodyPr/>
          <a:lstStyle/>
          <a:p>
            <a:fld id="{A457980C-6322-4AAE-A3C7-11638325351D}" type="slidenum">
              <a:rPr lang="fa-IR" smtClean="0"/>
              <a:pPr/>
              <a:t>36</a:t>
            </a:fld>
            <a:endParaRPr lang="fa-IR"/>
          </a:p>
        </p:txBody>
      </p:sp>
    </p:spTree>
    <p:extLst>
      <p:ext uri="{BB962C8B-B14F-4D97-AF65-F5344CB8AC3E}">
        <p14:creationId xmlns:p14="http://schemas.microsoft.com/office/powerpoint/2010/main" xmlns="" val="24076866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lstStyle/>
          <a:p>
            <a:r>
              <a:rPr lang="fa-IR" dirty="0"/>
              <a:t>۱- هدایت (</a:t>
            </a:r>
            <a:r>
              <a:rPr lang="en-US" dirty="0"/>
              <a:t>Conduction</a:t>
            </a:r>
            <a:r>
              <a:rPr lang="fa-IR" dirty="0"/>
              <a:t>)</a:t>
            </a:r>
            <a:endParaRPr lang="en-US" dirty="0"/>
          </a:p>
        </p:txBody>
      </p:sp>
      <p:sp>
        <p:nvSpPr>
          <p:cNvPr id="3" name="Content Placeholder 2">
            <a:extLst>
              <a:ext uri="{FF2B5EF4-FFF2-40B4-BE49-F238E27FC236}">
                <a16:creationId xmlns:a16="http://schemas.microsoft.com/office/drawing/2014/main" xmlns="" id="{C1B3129C-9C0E-4E3E-A1A0-FD94D8E0D0A3}"/>
              </a:ext>
            </a:extLst>
          </p:cNvPr>
          <p:cNvSpPr>
            <a:spLocks noGrp="1"/>
          </p:cNvSpPr>
          <p:nvPr>
            <p:ph idx="1"/>
          </p:nvPr>
        </p:nvSpPr>
        <p:spPr>
          <a:xfrm>
            <a:off x="1251678" y="1610437"/>
            <a:ext cx="10178322" cy="4865178"/>
          </a:xfrm>
        </p:spPr>
        <p:txBody>
          <a:bodyPr/>
          <a:lstStyle/>
          <a:p>
            <a:r>
              <a:rPr lang="fa-IR" dirty="0"/>
              <a:t>این حالت زمانی رخ می‌دهد که نوزاد در تماس مستقیمی با سطوح </a:t>
            </a:r>
            <a:r>
              <a:rPr lang="fa-IR" dirty="0" err="1"/>
              <a:t>سردتر</a:t>
            </a:r>
            <a:r>
              <a:rPr lang="fa-IR" dirty="0"/>
              <a:t> از دمای بدن خود باشد. (تماس با دست سرد فرد مراقب، صفحه ترازو و یا صفحه رادیولوژی)</a:t>
            </a:r>
            <a:endParaRPr lang="en-US" dirty="0"/>
          </a:p>
          <a:p>
            <a:r>
              <a:rPr lang="fa-IR" dirty="0"/>
              <a:t>میزان انتقال گرما بستگی به شیب دما و سطحی از پوست که با جسم در تماس است، متفاوت است.</a:t>
            </a:r>
            <a:endParaRPr lang="en-US" dirty="0"/>
          </a:p>
        </p:txBody>
      </p:sp>
      <p:sp>
        <p:nvSpPr>
          <p:cNvPr id="6" name="Slide Number Placeholder 5">
            <a:extLst>
              <a:ext uri="{FF2B5EF4-FFF2-40B4-BE49-F238E27FC236}">
                <a16:creationId xmlns:a16="http://schemas.microsoft.com/office/drawing/2014/main" xmlns="" id="{9436DD38-4982-422B-910D-5B33CCFB5FF7}"/>
              </a:ext>
            </a:extLst>
          </p:cNvPr>
          <p:cNvSpPr>
            <a:spLocks noGrp="1"/>
          </p:cNvSpPr>
          <p:nvPr>
            <p:ph type="sldNum" sz="quarter" idx="12"/>
          </p:nvPr>
        </p:nvSpPr>
        <p:spPr/>
        <p:txBody>
          <a:bodyPr/>
          <a:lstStyle/>
          <a:p>
            <a:fld id="{A457980C-6322-4AAE-A3C7-11638325351D}" type="slidenum">
              <a:rPr lang="fa-IR" smtClean="0"/>
              <a:pPr/>
              <a:t>4</a:t>
            </a:fld>
            <a:endParaRPr lang="fa-IR"/>
          </a:p>
        </p:txBody>
      </p:sp>
    </p:spTree>
    <p:extLst>
      <p:ext uri="{BB962C8B-B14F-4D97-AF65-F5344CB8AC3E}">
        <p14:creationId xmlns:p14="http://schemas.microsoft.com/office/powerpoint/2010/main" xmlns="" val="16537680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457980C-6322-4AAE-A3C7-11638325351D}" type="slidenum">
              <a:rPr lang="fa-IR" smtClean="0"/>
              <a:pPr/>
              <a:t>5</a:t>
            </a:fld>
            <a:endParaRPr lang="fa-IR"/>
          </a:p>
        </p:txBody>
      </p:sp>
      <p:pic>
        <p:nvPicPr>
          <p:cNvPr id="1027" name="Picture 3" descr="C:\Users\1234\Downloads\WhatsApp Image 2021-01-18 at 11.43.49 AM.jpeg"/>
          <p:cNvPicPr>
            <a:picLocks noGrp="1" noChangeAspect="1" noChangeArrowheads="1"/>
          </p:cNvPicPr>
          <p:nvPr>
            <p:ph idx="1"/>
          </p:nvPr>
        </p:nvPicPr>
        <p:blipFill>
          <a:blip r:embed="rId2" cstate="print"/>
          <a:srcRect/>
          <a:stretch>
            <a:fillRect/>
          </a:stretch>
        </p:blipFill>
        <p:spPr bwMode="auto">
          <a:xfrm>
            <a:off x="1261241" y="0"/>
            <a:ext cx="9869214" cy="6857999"/>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normAutofit fontScale="90000"/>
          </a:bodyPr>
          <a:lstStyle/>
          <a:p>
            <a:r>
              <a:rPr lang="fa-IR" dirty="0"/>
              <a:t>برخی راه کارهای کاهش هدر رفت گرما از طریق روش هدایت: </a:t>
            </a:r>
            <a:endParaRPr lang="en-US" dirty="0"/>
          </a:p>
        </p:txBody>
      </p:sp>
      <p:graphicFrame>
        <p:nvGraphicFramePr>
          <p:cNvPr id="6" name="Content Placeholder 5">
            <a:extLst>
              <a:ext uri="{FF2B5EF4-FFF2-40B4-BE49-F238E27FC236}">
                <a16:creationId xmlns:a16="http://schemas.microsoft.com/office/drawing/2014/main" xmlns="" id="{647D32E4-16F6-4FD2-ACA6-00912D915102}"/>
              </a:ext>
            </a:extLst>
          </p:cNvPr>
          <p:cNvGraphicFramePr>
            <a:graphicFrameLocks noGrp="1"/>
          </p:cNvGraphicFramePr>
          <p:nvPr>
            <p:ph idx="1"/>
            <p:extLst>
              <p:ext uri="{D42A27DB-BD31-4B8C-83A1-F6EECF244321}">
                <p14:modId xmlns:p14="http://schemas.microsoft.com/office/powerpoint/2010/main" xmlns="" val="4280736546"/>
              </p:ext>
            </p:extLst>
          </p:nvPr>
        </p:nvGraphicFramePr>
        <p:xfrm>
          <a:off x="1250950" y="2175163"/>
          <a:ext cx="10373014" cy="43002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lide Number Placeholder 6">
            <a:extLst>
              <a:ext uri="{FF2B5EF4-FFF2-40B4-BE49-F238E27FC236}">
                <a16:creationId xmlns:a16="http://schemas.microsoft.com/office/drawing/2014/main" xmlns="" id="{D29D8E4A-8390-4702-949D-2F71525CFD85}"/>
              </a:ext>
            </a:extLst>
          </p:cNvPr>
          <p:cNvSpPr>
            <a:spLocks noGrp="1"/>
          </p:cNvSpPr>
          <p:nvPr>
            <p:ph type="sldNum" sz="quarter" idx="12"/>
          </p:nvPr>
        </p:nvSpPr>
        <p:spPr/>
        <p:txBody>
          <a:bodyPr/>
          <a:lstStyle/>
          <a:p>
            <a:fld id="{A457980C-6322-4AAE-A3C7-11638325351D}" type="slidenum">
              <a:rPr lang="fa-IR" smtClean="0"/>
              <a:pPr/>
              <a:t>6</a:t>
            </a:fld>
            <a:endParaRPr lang="fa-IR"/>
          </a:p>
        </p:txBody>
      </p:sp>
    </p:spTree>
    <p:extLst>
      <p:ext uri="{BB962C8B-B14F-4D97-AF65-F5344CB8AC3E}">
        <p14:creationId xmlns:p14="http://schemas.microsoft.com/office/powerpoint/2010/main" xmlns="" val="1128887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lstStyle/>
          <a:p>
            <a:r>
              <a:rPr lang="fa-IR" dirty="0"/>
              <a:t>2- </a:t>
            </a:r>
            <a:r>
              <a:rPr lang="fa-IR" dirty="0" err="1"/>
              <a:t>همرفت</a:t>
            </a:r>
            <a:r>
              <a:rPr lang="fa-IR" dirty="0"/>
              <a:t> (</a:t>
            </a:r>
            <a:r>
              <a:rPr lang="en-US" dirty="0"/>
              <a:t>Convection</a:t>
            </a:r>
            <a:r>
              <a:rPr lang="fa-IR" dirty="0"/>
              <a:t>)</a:t>
            </a:r>
          </a:p>
        </p:txBody>
      </p:sp>
      <p:sp>
        <p:nvSpPr>
          <p:cNvPr id="3" name="Content Placeholder 2">
            <a:extLst>
              <a:ext uri="{FF2B5EF4-FFF2-40B4-BE49-F238E27FC236}">
                <a16:creationId xmlns:a16="http://schemas.microsoft.com/office/drawing/2014/main" xmlns="" id="{C1B3129C-9C0E-4E3E-A1A0-FD94D8E0D0A3}"/>
              </a:ext>
            </a:extLst>
          </p:cNvPr>
          <p:cNvSpPr>
            <a:spLocks noGrp="1"/>
          </p:cNvSpPr>
          <p:nvPr>
            <p:ph idx="1"/>
          </p:nvPr>
        </p:nvSpPr>
        <p:spPr>
          <a:xfrm>
            <a:off x="1251678" y="1610437"/>
            <a:ext cx="10178322" cy="4865178"/>
          </a:xfrm>
        </p:spPr>
        <p:txBody>
          <a:bodyPr/>
          <a:lstStyle/>
          <a:p>
            <a:r>
              <a:rPr lang="fa-IR" dirty="0"/>
              <a:t>انتقال گرما از طریق جریانات هوا می‌باشد. این روشی است که در </a:t>
            </a:r>
            <a:r>
              <a:rPr lang="fa-IR" dirty="0" err="1"/>
              <a:t>انکوباتورها</a:t>
            </a:r>
            <a:r>
              <a:rPr lang="fa-IR" dirty="0"/>
              <a:t> موجب انتقال گرما به نوزاد می‌گردد.</a:t>
            </a:r>
            <a:endParaRPr lang="en-US" dirty="0"/>
          </a:p>
          <a:p>
            <a:r>
              <a:rPr lang="fa-IR" dirty="0"/>
              <a:t>هر چه شیب </a:t>
            </a:r>
            <a:r>
              <a:rPr lang="fa-IR" dirty="0" err="1"/>
              <a:t>دمایی</a:t>
            </a:r>
            <a:r>
              <a:rPr lang="fa-IR" dirty="0"/>
              <a:t> بین هوا و پوست نوزاد بیشتر باشد، انتقال گرما بیشتر است.</a:t>
            </a:r>
            <a:endParaRPr lang="en-US" dirty="0"/>
          </a:p>
          <a:p>
            <a:r>
              <a:rPr lang="fa-IR" dirty="0"/>
              <a:t>یک مثال رایج جهت هدر رفت گرما به روش </a:t>
            </a:r>
            <a:r>
              <a:rPr lang="fa-IR" dirty="0" err="1"/>
              <a:t>همرفت</a:t>
            </a:r>
            <a:r>
              <a:rPr lang="fa-IR" dirty="0"/>
              <a:t>، استفاده از اکسیژن با </a:t>
            </a:r>
            <a:r>
              <a:rPr lang="fa-IR" dirty="0" err="1"/>
              <a:t>هود</a:t>
            </a:r>
            <a:r>
              <a:rPr lang="fa-IR" dirty="0"/>
              <a:t> بدون </a:t>
            </a:r>
            <a:r>
              <a:rPr lang="en-US" dirty="0"/>
              <a:t>Humidifier</a:t>
            </a:r>
            <a:r>
              <a:rPr lang="fa-IR" dirty="0"/>
              <a:t> است.</a:t>
            </a:r>
            <a:endParaRPr lang="en-US" dirty="0"/>
          </a:p>
          <a:p>
            <a:r>
              <a:rPr lang="fa-IR" dirty="0"/>
              <a:t>هر چه سطح پوست بیشتر باشد، انتقال گرما از طریق </a:t>
            </a:r>
            <a:r>
              <a:rPr lang="fa-IR" dirty="0" err="1"/>
              <a:t>همرفت</a:t>
            </a:r>
            <a:r>
              <a:rPr lang="fa-IR" dirty="0"/>
              <a:t> بیشتر است</a:t>
            </a:r>
          </a:p>
        </p:txBody>
      </p:sp>
      <p:sp>
        <p:nvSpPr>
          <p:cNvPr id="6" name="Slide Number Placeholder 5">
            <a:extLst>
              <a:ext uri="{FF2B5EF4-FFF2-40B4-BE49-F238E27FC236}">
                <a16:creationId xmlns:a16="http://schemas.microsoft.com/office/drawing/2014/main" xmlns="" id="{0F629478-57D6-4C6D-AC1A-5D1950FAF912}"/>
              </a:ext>
            </a:extLst>
          </p:cNvPr>
          <p:cNvSpPr>
            <a:spLocks noGrp="1"/>
          </p:cNvSpPr>
          <p:nvPr>
            <p:ph type="sldNum" sz="quarter" idx="12"/>
          </p:nvPr>
        </p:nvSpPr>
        <p:spPr/>
        <p:txBody>
          <a:bodyPr/>
          <a:lstStyle/>
          <a:p>
            <a:fld id="{A457980C-6322-4AAE-A3C7-11638325351D}" type="slidenum">
              <a:rPr lang="fa-IR" smtClean="0"/>
              <a:pPr/>
              <a:t>7</a:t>
            </a:fld>
            <a:endParaRPr lang="fa-IR"/>
          </a:p>
        </p:txBody>
      </p:sp>
    </p:spTree>
    <p:extLst>
      <p:ext uri="{BB962C8B-B14F-4D97-AF65-F5344CB8AC3E}">
        <p14:creationId xmlns:p14="http://schemas.microsoft.com/office/powerpoint/2010/main" xmlns="" val="1501185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457980C-6322-4AAE-A3C7-11638325351D}" type="slidenum">
              <a:rPr lang="fa-IR" smtClean="0"/>
              <a:pPr/>
              <a:t>8</a:t>
            </a:fld>
            <a:endParaRPr lang="fa-IR"/>
          </a:p>
        </p:txBody>
      </p:sp>
      <p:pic>
        <p:nvPicPr>
          <p:cNvPr id="2051" name="Picture 3" descr="C:\Users\1234\Downloads\WhatsApp Image 2021-01-18 at 11.44.09 AM.jpeg"/>
          <p:cNvPicPr>
            <a:picLocks noGrp="1" noChangeAspect="1" noChangeArrowheads="1"/>
          </p:cNvPicPr>
          <p:nvPr>
            <p:ph idx="1"/>
          </p:nvPr>
        </p:nvPicPr>
        <p:blipFill>
          <a:blip r:embed="rId2" cstate="print"/>
          <a:srcRect/>
          <a:stretch>
            <a:fillRect/>
          </a:stretch>
        </p:blipFill>
        <p:spPr bwMode="auto">
          <a:xfrm>
            <a:off x="662153" y="0"/>
            <a:ext cx="5580992" cy="6858000"/>
          </a:xfrm>
          <a:prstGeom prst="rect">
            <a:avLst/>
          </a:prstGeom>
          <a:noFill/>
        </p:spPr>
      </p:pic>
      <p:pic>
        <p:nvPicPr>
          <p:cNvPr id="2052" name="Picture 4" descr="C:\Users\1234\Downloads\WhatsApp Image 2021-01-18 at 11.45.10 AM (1).jpeg"/>
          <p:cNvPicPr>
            <a:picLocks noChangeAspect="1" noChangeArrowheads="1"/>
          </p:cNvPicPr>
          <p:nvPr/>
        </p:nvPicPr>
        <p:blipFill>
          <a:blip r:embed="rId3" cstate="print"/>
          <a:srcRect/>
          <a:stretch>
            <a:fillRect/>
          </a:stretch>
        </p:blipFill>
        <p:spPr bwMode="auto">
          <a:xfrm>
            <a:off x="6006662" y="0"/>
            <a:ext cx="5959367" cy="68580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5CC7E-B7AB-4F8B-B824-4E71A4CEEFB5}"/>
              </a:ext>
            </a:extLst>
          </p:cNvPr>
          <p:cNvSpPr>
            <a:spLocks noGrp="1"/>
          </p:cNvSpPr>
          <p:nvPr>
            <p:ph type="title"/>
          </p:nvPr>
        </p:nvSpPr>
        <p:spPr>
          <a:xfrm>
            <a:off x="1251678" y="382385"/>
            <a:ext cx="10178322" cy="1064278"/>
          </a:xfrm>
        </p:spPr>
        <p:txBody>
          <a:bodyPr>
            <a:normAutofit fontScale="90000"/>
          </a:bodyPr>
          <a:lstStyle/>
          <a:p>
            <a:r>
              <a:rPr lang="fa-IR" dirty="0"/>
              <a:t>برخی </a:t>
            </a:r>
            <a:r>
              <a:rPr lang="fa-IR" dirty="0" err="1"/>
              <a:t>راه‌کارهای</a:t>
            </a:r>
            <a:r>
              <a:rPr lang="fa-IR" dirty="0"/>
              <a:t> کاهش هدر رفت گرما از طریق روش </a:t>
            </a:r>
            <a:r>
              <a:rPr lang="fa-IR" dirty="0" err="1"/>
              <a:t>همرفت</a:t>
            </a:r>
            <a:r>
              <a:rPr lang="fa-IR" dirty="0"/>
              <a:t>:</a:t>
            </a:r>
            <a:endParaRPr lang="en-US" dirty="0"/>
          </a:p>
        </p:txBody>
      </p:sp>
      <p:graphicFrame>
        <p:nvGraphicFramePr>
          <p:cNvPr id="6" name="Content Placeholder 5">
            <a:extLst>
              <a:ext uri="{FF2B5EF4-FFF2-40B4-BE49-F238E27FC236}">
                <a16:creationId xmlns:a16="http://schemas.microsoft.com/office/drawing/2014/main" xmlns="" id="{588DAC06-9726-4D1D-B04A-105A775BC725}"/>
              </a:ext>
            </a:extLst>
          </p:cNvPr>
          <p:cNvGraphicFramePr>
            <a:graphicFrameLocks noGrp="1"/>
          </p:cNvGraphicFramePr>
          <p:nvPr>
            <p:ph idx="1"/>
            <p:extLst>
              <p:ext uri="{D42A27DB-BD31-4B8C-83A1-F6EECF244321}">
                <p14:modId xmlns:p14="http://schemas.microsoft.com/office/powerpoint/2010/main" xmlns="" val="597491455"/>
              </p:ext>
            </p:extLst>
          </p:nvPr>
        </p:nvGraphicFramePr>
        <p:xfrm>
          <a:off x="1070841" y="1831398"/>
          <a:ext cx="10179050" cy="4865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lide Number Placeholder 6">
            <a:extLst>
              <a:ext uri="{FF2B5EF4-FFF2-40B4-BE49-F238E27FC236}">
                <a16:creationId xmlns:a16="http://schemas.microsoft.com/office/drawing/2014/main" xmlns="" id="{70491E36-D71A-42B0-8C77-5636D6CC848B}"/>
              </a:ext>
            </a:extLst>
          </p:cNvPr>
          <p:cNvSpPr>
            <a:spLocks noGrp="1"/>
          </p:cNvSpPr>
          <p:nvPr>
            <p:ph type="sldNum" sz="quarter" idx="12"/>
          </p:nvPr>
        </p:nvSpPr>
        <p:spPr/>
        <p:txBody>
          <a:bodyPr/>
          <a:lstStyle/>
          <a:p>
            <a:fld id="{A457980C-6322-4AAE-A3C7-11638325351D}" type="slidenum">
              <a:rPr lang="fa-IR" smtClean="0"/>
              <a:pPr/>
              <a:t>9</a:t>
            </a:fld>
            <a:endParaRPr lang="fa-IR"/>
          </a:p>
        </p:txBody>
      </p:sp>
    </p:spTree>
    <p:extLst>
      <p:ext uri="{BB962C8B-B14F-4D97-AF65-F5344CB8AC3E}">
        <p14:creationId xmlns:p14="http://schemas.microsoft.com/office/powerpoint/2010/main" xmlns="" val="903367955"/>
      </p:ext>
    </p:extLst>
  </p:cSld>
  <p:clrMapOvr>
    <a:masterClrMapping/>
  </p:clrMapOvr>
</p:sld>
</file>

<file path=ppt/theme/theme1.xml><?xml version="1.0" encoding="utf-8"?>
<a:theme xmlns:a="http://schemas.openxmlformats.org/drawingml/2006/main" name="Theme1">
  <a:themeElements>
    <a:clrScheme name="Badge">
      <a:dk1>
        <a:sysClr val="windowText" lastClr="000000"/>
      </a:dk1>
      <a:lt1>
        <a:sysClr val="window" lastClr="FFFFFF"/>
      </a:lt1>
      <a:dk2>
        <a:srgbClr val="171312"/>
      </a:dk2>
      <a:lt2>
        <a:srgbClr val="F7F0DF"/>
      </a:lt2>
      <a:accent1>
        <a:srgbClr val="53AE6E"/>
      </a:accent1>
      <a:accent2>
        <a:srgbClr val="326267"/>
      </a:accent2>
      <a:accent3>
        <a:srgbClr val="C5C34A"/>
      </a:accent3>
      <a:accent4>
        <a:srgbClr val="BF6546"/>
      </a:accent4>
      <a:accent5>
        <a:srgbClr val="81B5A8"/>
      </a:accent5>
      <a:accent6>
        <a:srgbClr val="636455"/>
      </a:accent6>
      <a:hlink>
        <a:srgbClr val="81B5A8"/>
      </a:hlink>
      <a:folHlink>
        <a:srgbClr val="936888"/>
      </a:folHlink>
    </a:clrScheme>
    <a:fontScheme name="Custom 1">
      <a:majorFont>
        <a:latin typeface="Times New Roman"/>
        <a:ea typeface=""/>
        <a:cs typeface="B Titr"/>
      </a:majorFont>
      <a:minorFont>
        <a:latin typeface="Times New Roman"/>
        <a:ea typeface=""/>
        <a:cs typeface="B Nazani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Theme1" id="{6385E66D-101F-4CDA-9918-7C36A192EB9F}" vid="{28D2A13D-200E-4BD1-A606-60D2C5FFDBD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Solstice</Template>
  <TotalTime>86</TotalTime>
  <Words>2438</Words>
  <Application>Microsoft Office PowerPoint</Application>
  <PresentationFormat>Custom</PresentationFormat>
  <Paragraphs>206</Paragraphs>
  <Slides>36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Arial</vt:lpstr>
      <vt:lpstr>Times New Roman</vt:lpstr>
      <vt:lpstr>B Nazanin</vt:lpstr>
      <vt:lpstr>B Titr</vt:lpstr>
      <vt:lpstr>Calibri</vt:lpstr>
      <vt:lpstr>Gill Sans MT</vt:lpstr>
      <vt:lpstr>Theme1</vt:lpstr>
      <vt:lpstr>Slide 1</vt:lpstr>
      <vt:lpstr>اهمیت تعادل دمایی</vt:lpstr>
      <vt:lpstr>ساز و کارهای انتقال گرما</vt:lpstr>
      <vt:lpstr>۱- هدایت (Conduction)</vt:lpstr>
      <vt:lpstr>Slide 5</vt:lpstr>
      <vt:lpstr>برخی راه کارهای کاهش هدر رفت گرما از طریق روش هدایت: </vt:lpstr>
      <vt:lpstr>2- همرفت (Convection)</vt:lpstr>
      <vt:lpstr>Slide 8</vt:lpstr>
      <vt:lpstr>برخی راه‌کارهای کاهش هدر رفت گرما از طریق روش همرفت:</vt:lpstr>
      <vt:lpstr>3- تابش (Radiation)</vt:lpstr>
      <vt:lpstr>Slide 11</vt:lpstr>
      <vt:lpstr>برخی راه کارهای کاهش هدر رفت گرما از طریق روش تابش:</vt:lpstr>
      <vt:lpstr>4- تبخیر (Evaporation)</vt:lpstr>
      <vt:lpstr>Slide 14</vt:lpstr>
      <vt:lpstr>برخی راه کارهای کاهش هدر رفت گرما از طریق روش تبخیر:</vt:lpstr>
      <vt:lpstr>Slide 16</vt:lpstr>
      <vt:lpstr>روش‌های فیزیکی تولید و حفظ دما در نوزادان</vt:lpstr>
      <vt:lpstr>1- تولید گرما از طریق لرزش (Shivering)</vt:lpstr>
      <vt:lpstr>2- تولید گرما از طریق غیر لرزشی  (Non shivering)</vt:lpstr>
      <vt:lpstr>ویژگی‌های چربی قهوه‌ای  (BROWN ADIPOSE TISSUE)</vt:lpstr>
      <vt:lpstr>اتلاف درجه حرارت در نوزاد </vt:lpstr>
      <vt:lpstr>اتلاف درجه حرارت در نوزاد</vt:lpstr>
      <vt:lpstr>واکنش بدن به استرس سرما</vt:lpstr>
      <vt:lpstr>تعریف هایپوترمی</vt:lpstr>
      <vt:lpstr>Slide 25</vt:lpstr>
      <vt:lpstr>اندازه ‌گیری دمای بدن نوزاد</vt:lpstr>
      <vt:lpstr>1- اندازه گیری مستقیم دما  (Direct temperature measurements)</vt:lpstr>
      <vt:lpstr>اشتباه نکنید!</vt:lpstr>
      <vt:lpstr>2- اندازه‌گیری غیرمستقیم دما  (Indirect temperature measurements)</vt:lpstr>
      <vt:lpstr>نحوه پایش دما در نوزادان</vt:lpstr>
      <vt:lpstr>نکات نحوه پایش دما در نوزادان</vt:lpstr>
      <vt:lpstr>شیرخواران در معرض خطر هایپوترمی</vt:lpstr>
      <vt:lpstr>علائم و نشانه‌های هایپوترمی در نوزاد</vt:lpstr>
      <vt:lpstr>یک نمونه مکانیسم هایپوترمی</vt:lpstr>
      <vt:lpstr>نحوه گرم کردن نوزاد هایپوترم</vt:lpstr>
      <vt:lpstr>thanks for your attention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به نام خدا</dc:title>
  <dc:creator>Amir</dc:creator>
  <cp:lastModifiedBy>1234</cp:lastModifiedBy>
  <cp:revision>21</cp:revision>
  <dcterms:created xsi:type="dcterms:W3CDTF">2021-01-07T21:52:11Z</dcterms:created>
  <dcterms:modified xsi:type="dcterms:W3CDTF">2021-01-18T08:41:45Z</dcterms:modified>
</cp:coreProperties>
</file>